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0.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1.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3.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4.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15.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16.xml" ContentType="application/vnd.openxmlformats-officedocument.theme+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Lst>
  <p:notesMasterIdLst>
    <p:notesMasterId r:id="rId72"/>
  </p:notesMasterIdLst>
  <p:handoutMasterIdLst>
    <p:handoutMasterId r:id="rId73"/>
  </p:handoutMasterIdLst>
  <p:sldIdLst>
    <p:sldId id="684" r:id="rId21"/>
    <p:sldId id="735" r:id="rId22"/>
    <p:sldId id="737" r:id="rId23"/>
    <p:sldId id="738" r:id="rId24"/>
    <p:sldId id="739" r:id="rId25"/>
    <p:sldId id="718" r:id="rId26"/>
    <p:sldId id="749" r:id="rId27"/>
    <p:sldId id="719" r:id="rId28"/>
    <p:sldId id="770" r:id="rId29"/>
    <p:sldId id="729" r:id="rId30"/>
    <p:sldId id="693" r:id="rId31"/>
    <p:sldId id="740" r:id="rId32"/>
    <p:sldId id="763" r:id="rId33"/>
    <p:sldId id="752" r:id="rId34"/>
    <p:sldId id="753" r:id="rId35"/>
    <p:sldId id="754" r:id="rId36"/>
    <p:sldId id="755" r:id="rId37"/>
    <p:sldId id="666" r:id="rId38"/>
    <p:sldId id="756" r:id="rId39"/>
    <p:sldId id="757" r:id="rId40"/>
    <p:sldId id="758" r:id="rId41"/>
    <p:sldId id="764" r:id="rId42"/>
    <p:sldId id="712" r:id="rId43"/>
    <p:sldId id="751" r:id="rId44"/>
    <p:sldId id="759" r:id="rId45"/>
    <p:sldId id="741" r:id="rId46"/>
    <p:sldId id="742" r:id="rId47"/>
    <p:sldId id="760" r:id="rId48"/>
    <p:sldId id="761" r:id="rId49"/>
    <p:sldId id="671" r:id="rId50"/>
    <p:sldId id="672" r:id="rId51"/>
    <p:sldId id="708" r:id="rId52"/>
    <p:sldId id="728" r:id="rId53"/>
    <p:sldId id="743" r:id="rId54"/>
    <p:sldId id="744" r:id="rId55"/>
    <p:sldId id="746" r:id="rId56"/>
    <p:sldId id="747" r:id="rId57"/>
    <p:sldId id="748" r:id="rId58"/>
    <p:sldId id="696" r:id="rId59"/>
    <p:sldId id="716" r:id="rId60"/>
    <p:sldId id="698" r:id="rId61"/>
    <p:sldId id="765" r:id="rId62"/>
    <p:sldId id="768" r:id="rId63"/>
    <p:sldId id="700" r:id="rId64"/>
    <p:sldId id="701" r:id="rId65"/>
    <p:sldId id="724" r:id="rId66"/>
    <p:sldId id="766" r:id="rId67"/>
    <p:sldId id="767" r:id="rId68"/>
    <p:sldId id="733" r:id="rId69"/>
    <p:sldId id="762" r:id="rId70"/>
    <p:sldId id="688" r:id="rId7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5"/>
            <p14:sldId id="737"/>
          </p14:sldIdLst>
        </p14:section>
        <p14:section name="Journey" id="{3AD75538-93E7-46AD-9D95-A32AF3C8EDAC}">
          <p14:sldIdLst>
            <p14:sldId id="738"/>
            <p14:sldId id="739"/>
            <p14:sldId id="718"/>
            <p14:sldId id="749"/>
            <p14:sldId id="719"/>
            <p14:sldId id="770"/>
            <p14:sldId id="729"/>
          </p14:sldIdLst>
        </p14:section>
        <p14:section name="Extend" id="{5B89658F-EDDA-482C-8F5D-3C0747122F59}">
          <p14:sldIdLst>
            <p14:sldId id="693"/>
            <p14:sldId id="740"/>
            <p14:sldId id="763"/>
            <p14:sldId id="752"/>
            <p14:sldId id="753"/>
            <p14:sldId id="754"/>
            <p14:sldId id="755"/>
            <p14:sldId id="666"/>
            <p14:sldId id="756"/>
            <p14:sldId id="757"/>
            <p14:sldId id="758"/>
            <p14:sldId id="764"/>
            <p14:sldId id="712"/>
            <p14:sldId id="751"/>
          </p14:sldIdLst>
        </p14:section>
        <p14:section name="Connect" id="{A8FF181F-61E0-4444-B9FD-C64ABD35307F}">
          <p14:sldIdLst>
            <p14:sldId id="759"/>
            <p14:sldId id="741"/>
            <p14:sldId id="742"/>
            <p14:sldId id="760"/>
            <p14:sldId id="761"/>
            <p14:sldId id="671"/>
            <p14:sldId id="672"/>
            <p14:sldId id="708"/>
            <p14:sldId id="728"/>
            <p14:sldId id="743"/>
            <p14:sldId id="744"/>
          </p14:sldIdLst>
        </p14:section>
        <p14:section name="Open" id="{CED4F074-2ECD-4D8F-94EA-DD8F915A9CBD}">
          <p14:sldIdLst>
            <p14:sldId id="746"/>
            <p14:sldId id="747"/>
            <p14:sldId id="748"/>
            <p14:sldId id="696"/>
          </p14:sldIdLst>
        </p14:section>
        <p14:section name="Untitled Section" id="{63A54735-E27F-40E5-B504-4467DF82F56A}">
          <p14:sldIdLst>
            <p14:sldId id="716"/>
          </p14:sldIdLst>
        </p14:section>
        <p14:section name="Resources" id="{339CD99B-EA0D-4277-BA18-9E27AF191526}">
          <p14:sldIdLst>
            <p14:sldId id="698"/>
            <p14:sldId id="765"/>
            <p14:sldId id="768"/>
            <p14:sldId id="700"/>
            <p14:sldId id="701"/>
            <p14:sldId id="724"/>
            <p14:sldId id="766"/>
            <p14:sldId id="767"/>
          </p14:sldIdLst>
        </p14:section>
        <p14:section name="Summary" id="{30B19A6B-E0AA-4873-B77D-7290A4B8FAF4}">
          <p14:sldIdLst>
            <p14:sldId id="733"/>
            <p14:sldId id="762"/>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0" autoAdjust="0"/>
    <p:restoredTop sz="94625" autoAdjust="0"/>
  </p:normalViewPr>
  <p:slideViewPr>
    <p:cSldViewPr snapToGrid="0">
      <p:cViewPr varScale="1">
        <p:scale>
          <a:sx n="87" d="100"/>
          <a:sy n="87" d="100"/>
        </p:scale>
        <p:origin x="144" y="15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1/30/2015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1/30/2015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Take away</a:t>
            </a:r>
          </a:p>
          <a:p>
            <a:pPr marL="171450" indent="-171450">
              <a:buFont typeface="Arial" panose="020B0604020202020204" pitchFamily="34" charset="0"/>
              <a:buChar char="•"/>
            </a:pPr>
            <a:r>
              <a:rPr lang="en-US" baseline="0" dirty="0" smtClean="0"/>
              <a:t>Make smaller changes - ripples - rather than big, disruptive wave changes.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Key talking point - “No more hotfixes, service packs, or major upgrades.  Office 365 ProPlus can be the last Office client you’ll ever deploy.”</a:t>
            </a:r>
            <a:endParaRPr lang="en-US" dirty="0" smtClean="0"/>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Some customers</a:t>
            </a:r>
            <a:r>
              <a:rPr lang="en-US" sz="900" kern="1200" baseline="0" dirty="0" smtClean="0">
                <a:solidFill>
                  <a:schemeClr val="tx1"/>
                </a:solidFill>
                <a:effectLst/>
                <a:latin typeface="Segoe UI Light" pitchFamily="34" charset="0"/>
                <a:ea typeface="+mn-ea"/>
                <a:cs typeface="+mn-cs"/>
              </a:rPr>
              <a:t> have expressed concern regarding the inclusion of security update and non-security updates in the monthly Office 365 ProPlus updates, and the frequency with which those updates might be released.</a:t>
            </a:r>
          </a:p>
          <a:p>
            <a:pPr marL="0" indent="0">
              <a:buFont typeface="Arial" panose="020B0604020202020204" pitchFamily="34" charset="0"/>
              <a:buNone/>
            </a:pPr>
            <a:endParaRPr lang="en-US" sz="900" b="1"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O365 </a:t>
            </a:r>
            <a:r>
              <a:rPr lang="en-US" sz="900" b="1" kern="1200" dirty="0" err="1" smtClean="0">
                <a:solidFill>
                  <a:schemeClr val="tx1"/>
                </a:solidFill>
                <a:effectLst/>
                <a:latin typeface="Segoe UI Light" pitchFamily="34" charset="0"/>
                <a:ea typeface="+mn-ea"/>
                <a:cs typeface="+mn-cs"/>
              </a:rPr>
              <a:t>ProPlus</a:t>
            </a:r>
            <a:r>
              <a:rPr lang="en-US" sz="900" b="1" kern="1200" baseline="0" dirty="0" smtClean="0">
                <a:solidFill>
                  <a:schemeClr val="tx1"/>
                </a:solidFill>
                <a:effectLst/>
                <a:latin typeface="Segoe UI Light" pitchFamily="34" charset="0"/>
                <a:ea typeface="+mn-ea"/>
                <a:cs typeface="+mn-cs"/>
              </a:rPr>
              <a:t> Servicing</a:t>
            </a:r>
            <a:endParaRPr lang="en-US" sz="900" b="1"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In a services world, we are constantly providing small, incremental enhancements to the security and value of our Office 365 services, including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Each month, a new build of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may be released in the cloud.  Each monthly build may contain security updates, non-security updates, and functionality improvements. </a:t>
            </a:r>
            <a:r>
              <a:rPr lang="en-US" sz="900" kern="1200" baseline="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Updates are cumulative, so each build contains all the other changes from previous builds, however only the difference-  or delta-  between the new build and the existing one is installed.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aseline="0" dirty="0" smtClean="0"/>
              <a:t>Deltas are downloaded in the background and applied when Office apps are not running (or upon reboot).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Some examples of the non-security value in monthly updates:</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the Lync Icon on the Task bar to show presence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Adding spell check into the Lync client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“Enable updates” to “Apply Updates” (Feb 2014)</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err="1" smtClean="0">
                <a:solidFill>
                  <a:schemeClr val="tx1"/>
                </a:solidFill>
                <a:effectLst/>
                <a:latin typeface="Segoe UI Light" pitchFamily="34" charset="0"/>
                <a:ea typeface="+mn-ea"/>
                <a:cs typeface="+mn-cs"/>
              </a:rPr>
              <a:t>PowerMap</a:t>
            </a:r>
            <a:r>
              <a:rPr lang="en-US" sz="900" kern="1200" dirty="0" smtClean="0">
                <a:solidFill>
                  <a:schemeClr val="tx1"/>
                </a:solidFill>
                <a:effectLst/>
                <a:latin typeface="Segoe UI Light" pitchFamily="34" charset="0"/>
                <a:ea typeface="+mn-ea"/>
                <a:cs typeface="+mn-cs"/>
              </a:rPr>
              <a:t> Add-in for Excel (Feb 2014)</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Traditional Model (MSI)</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Any software update involves changing code, regardless of the type of update, and so there is the same inherent risk when applying updates. </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The traditional</a:t>
            </a:r>
            <a:r>
              <a:rPr lang="en-US" sz="900" kern="1200" baseline="0" dirty="0" smtClean="0">
                <a:solidFill>
                  <a:schemeClr val="tx1"/>
                </a:solidFill>
                <a:effectLst/>
                <a:latin typeface="Segoe UI Light" pitchFamily="34" charset="0"/>
                <a:ea typeface="+mn-ea"/>
                <a:cs typeface="+mn-cs"/>
              </a:rPr>
              <a:t> method of on-</a:t>
            </a:r>
            <a:r>
              <a:rPr lang="en-US" sz="900" kern="1200" baseline="0" dirty="0" err="1" smtClean="0">
                <a:solidFill>
                  <a:schemeClr val="tx1"/>
                </a:solidFill>
                <a:effectLst/>
                <a:latin typeface="Segoe UI Light" pitchFamily="34" charset="0"/>
                <a:ea typeface="+mn-ea"/>
                <a:cs typeface="+mn-cs"/>
              </a:rPr>
              <a:t>prem</a:t>
            </a:r>
            <a:r>
              <a:rPr lang="en-US" sz="900" kern="1200" baseline="0" dirty="0" smtClean="0">
                <a:solidFill>
                  <a:schemeClr val="tx1"/>
                </a:solidFill>
                <a:effectLst/>
                <a:latin typeface="Segoe UI Light" pitchFamily="34" charset="0"/>
                <a:ea typeface="+mn-ea"/>
                <a:cs typeface="+mn-cs"/>
              </a:rPr>
              <a:t> deployment </a:t>
            </a:r>
            <a:r>
              <a:rPr lang="en-US" sz="900" kern="1200" dirty="0" smtClean="0">
                <a:solidFill>
                  <a:schemeClr val="tx1"/>
                </a:solidFill>
                <a:effectLst/>
                <a:latin typeface="Segoe UI Light" pitchFamily="34" charset="0"/>
                <a:ea typeface="+mn-ea"/>
                <a:cs typeface="+mn-cs"/>
              </a:rPr>
              <a:t>(where there are 1 or more security updates and 1 or more non-security updates per month) provides the ability for IT groups to deploy certain types of change in their environment without testing (</a:t>
            </a:r>
            <a:r>
              <a:rPr lang="en-US" sz="900" kern="1200" dirty="0" err="1" smtClean="0">
                <a:solidFill>
                  <a:schemeClr val="tx1"/>
                </a:solidFill>
                <a:effectLst/>
                <a:latin typeface="Segoe UI Light" pitchFamily="34" charset="0"/>
                <a:ea typeface="+mn-ea"/>
                <a:cs typeface="+mn-cs"/>
              </a:rPr>
              <a:t>ie</a:t>
            </a:r>
            <a:r>
              <a:rPr lang="en-US" sz="900" kern="1200" dirty="0" smtClean="0">
                <a:solidFill>
                  <a:schemeClr val="tx1"/>
                </a:solidFill>
                <a:effectLst/>
                <a:latin typeface="Segoe UI Light" pitchFamily="34" charset="0"/>
                <a:ea typeface="+mn-ea"/>
                <a:cs typeface="+mn-cs"/>
              </a:rPr>
              <a:t>, security updates), and reject or delay other changes that may require more testing.  But</a:t>
            </a:r>
            <a:r>
              <a:rPr lang="en-US" sz="900" kern="1200" baseline="0" dirty="0" smtClean="0">
                <a:solidFill>
                  <a:schemeClr val="tx1"/>
                </a:solidFill>
                <a:effectLst/>
                <a:latin typeface="Segoe UI Light" pitchFamily="34" charset="0"/>
                <a:ea typeface="+mn-ea"/>
                <a:cs typeface="+mn-cs"/>
              </a:rPr>
              <a:t> t</a:t>
            </a:r>
            <a:r>
              <a:rPr lang="en-US" sz="900" kern="1200" dirty="0" smtClean="0">
                <a:solidFill>
                  <a:schemeClr val="tx1"/>
                </a:solidFill>
                <a:effectLst/>
                <a:latin typeface="Segoe UI Light" pitchFamily="34" charset="0"/>
                <a:ea typeface="+mn-ea"/>
                <a:cs typeface="+mn-cs"/>
              </a:rPr>
              <a:t>his provides the illusion of control since they can’t see what code has been changed. So this approach really means “I’m OK with deploying code changes in my environment, but I’m NOT OK with deploying code changes in my environment.”</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Change</a:t>
            </a:r>
            <a:r>
              <a:rPr lang="en-US" sz="900" b="1" kern="1200" baseline="0" dirty="0" smtClean="0">
                <a:solidFill>
                  <a:schemeClr val="tx1"/>
                </a:solidFill>
                <a:effectLst/>
                <a:latin typeface="Segoe UI Light" pitchFamily="34" charset="0"/>
                <a:ea typeface="+mn-ea"/>
                <a:cs typeface="+mn-cs"/>
              </a:rPr>
              <a:t> Management and Risk Control</a:t>
            </a:r>
            <a:endParaRPr lang="en-US" sz="900" b="1"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When managed properly, the new update model actually reduces your risk…and it significantly reduces your testing efforts.  Meaning, if you are an organization that performs testing of Office updates prior to distributing them to your end-users, then you’re going to perform the same testing regardless of what’s inside the update, security or non-security. </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This provides IT groups the ability to leverage a single process to manage change in their environment, regardless of what the change is.  Having fewer processes to manage makes introducing change more consistent, increases your ability to automate such processes, and greatly reduces your risk that comes with managing variance in your IT environment. </a:t>
            </a:r>
            <a:r>
              <a:rPr lang="en-US" sz="900" baseline="0" dirty="0" smtClean="0">
                <a:latin typeface="Segoe UI" charset="0"/>
                <a:cs typeface="Segoe UI" charset="0"/>
              </a:rPr>
              <a:t>One approach is to deploy a new build to a pilot audience.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aseline="0" dirty="0" smtClean="0">
              <a:latin typeface="Segoe UI" charset="0"/>
              <a:cs typeface="Segoe UI" charset="0"/>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aseline="0" dirty="0" smtClean="0">
                <a:latin typeface="Segoe UI" charset="0"/>
                <a:cs typeface="Segoe UI" charset="0"/>
              </a:rPr>
              <a:t>Use Telemetry to provide objective data regarding usage or issues that arise for users with the new build.  This will help provide an evidence-based approach to determining “does this build work for me?”</a:t>
            </a:r>
            <a:endParaRPr lang="en-US" sz="900" kern="1200" dirty="0" smtClean="0">
              <a:solidFill>
                <a:schemeClr val="tx1"/>
              </a:solidFill>
              <a:effectLst/>
              <a:latin typeface="Segoe UI Light" pitchFamily="34" charset="0"/>
              <a:ea typeface="+mn-ea"/>
              <a:cs typeface="+mn-cs"/>
            </a:endParaRPr>
          </a:p>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1/30/2015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11034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1/30/2015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20131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CDBB94D-5393-4E09-8E54-5B7E6E362488}"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46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973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Connected apps use the Office 365 APIs</a:t>
            </a:r>
          </a:p>
          <a:p>
            <a:r>
              <a:rPr lang="en-US" dirty="0" smtClean="0"/>
              <a:t>They</a:t>
            </a:r>
            <a:r>
              <a:rPr lang="en-US" baseline="0" dirty="0" smtClean="0"/>
              <a:t> are based on open standards such as REST and </a:t>
            </a:r>
            <a:r>
              <a:rPr lang="en-US" baseline="0" dirty="0" err="1" smtClean="0"/>
              <a:t>Oauth</a:t>
            </a:r>
            <a:endParaRPr lang="en-US" baseline="0" dirty="0" smtClean="0"/>
          </a:p>
          <a:p>
            <a:r>
              <a:rPr lang="en-US" baseline="0" dirty="0" smtClean="0"/>
              <a:t>They are much like any other API on the internet </a:t>
            </a:r>
          </a:p>
          <a:p>
            <a:r>
              <a:rPr lang="en-US" baseline="0" dirty="0" smtClean="0"/>
              <a:t>They are accessible on any platform and power app experiences on all devices</a:t>
            </a:r>
          </a:p>
          <a:p>
            <a:endParaRPr lang="en-US" baseline="0" dirty="0" smtClean="0"/>
          </a:p>
          <a:p>
            <a:r>
              <a:rPr lang="en-US" baseline="0" dirty="0" smtClean="0"/>
              <a:t>Developers can connect over 400 PB of Documents, Mail, Calendar and other data in Office 365 through these.</a:t>
            </a:r>
          </a:p>
          <a:p>
            <a:endParaRPr lang="en-US" baseline="0" dirty="0" smtClean="0"/>
          </a:p>
          <a:p>
            <a:r>
              <a:rPr lang="en-US" baseline="0" dirty="0" smtClean="0"/>
              <a:t>MS ship tooling with Visual Studio for Windows and Windows Phone development</a:t>
            </a:r>
          </a:p>
          <a:p>
            <a:r>
              <a:rPr lang="en-US" baseline="0" dirty="0" smtClean="0"/>
              <a:t>MS ship an Office 365 SDK for Android</a:t>
            </a:r>
          </a:p>
          <a:p>
            <a:r>
              <a:rPr lang="en-US" baseline="0" dirty="0" smtClean="0"/>
              <a:t>We will ship an iOS SDK later this year</a:t>
            </a:r>
          </a:p>
          <a:p>
            <a:endParaRPr lang="en-US" baseline="0"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9549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043276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546933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1/30/2015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32</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IFTTT, </a:t>
            </a:r>
            <a:br>
              <a:rPr lang="en-US" dirty="0" smtClean="0"/>
            </a:br>
            <a:r>
              <a:rPr lang="en-US" dirty="0" smtClean="0"/>
              <a:t>API Sandbox</a:t>
            </a:r>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947603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56772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26284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04320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1/30/2015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1 billion people use Office </a:t>
            </a:r>
            <a:r>
              <a:rPr lang="en-US" sz="1200" b="0" i="0" u="none" strike="noStrike" kern="1200" dirty="0" smtClean="0">
                <a:solidFill>
                  <a:schemeClr val="tx1"/>
                </a:solidFill>
                <a:effectLst/>
                <a:latin typeface="Segoe UI Light" pitchFamily="34" charset="0"/>
                <a:ea typeface="+mn-ea"/>
                <a:cs typeface="+mn-cs"/>
              </a:rPr>
              <a:t>– 1 in 7 people on the planet.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is Microsoft’s fastest growing commercial product ever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a:t>
            </a:r>
            <a:r>
              <a:rPr lang="en-US" sz="1200" b="1" i="0" u="none" strike="noStrike" kern="1200" dirty="0" smtClean="0">
                <a:solidFill>
                  <a:schemeClr val="tx1"/>
                </a:solidFill>
                <a:effectLst/>
                <a:latin typeface="Segoe UI Light" pitchFamily="34" charset="0"/>
                <a:ea typeface="+mn-ea"/>
                <a:cs typeface="+mn-cs"/>
              </a:rPr>
              <a:t>Home and Personal total more than 5.6 million subscribers</a:t>
            </a:r>
            <a:r>
              <a:rPr lang="en-US" sz="1200" b="0" i="0" u="none" strike="noStrike" kern="1200" dirty="0" smtClean="0">
                <a:solidFill>
                  <a:schemeClr val="tx1"/>
                </a:solidFill>
                <a:effectLst/>
                <a:latin typeface="Segoe UI Light" pitchFamily="34" charset="0"/>
                <a:ea typeface="+mn-ea"/>
                <a:cs typeface="+mn-cs"/>
              </a:rPr>
              <a:t>, adding over 1 million subscribers again this quarter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Commercial cloud revenue grew 147%</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Annualized run rate that exceeds $4.4 billion (in Q4 FY14).</a:t>
            </a:r>
            <a:r>
              <a:rPr lang="en-US" sz="1200" b="1"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20 consecutive quarters of triple-digit </a:t>
            </a:r>
            <a:r>
              <a:rPr lang="en-US" sz="1200" b="0" i="0" u="none" strike="noStrike" kern="1200" dirty="0" smtClean="0">
                <a:solidFill>
                  <a:schemeClr val="tx1"/>
                </a:solidFill>
                <a:effectLst/>
                <a:latin typeface="Segoe UI Light" pitchFamily="34" charset="0"/>
                <a:ea typeface="+mn-ea"/>
                <a:cs typeface="+mn-cs"/>
              </a:rPr>
              <a:t>customer growth Y/Y, since launch in FY09 (Q4 FY14)</a:t>
            </a:r>
            <a:r>
              <a:rPr lang="en-US" sz="1200" b="0" i="0" kern="1200" dirty="0" smtClean="0">
                <a:solidFill>
                  <a:schemeClr val="tx1"/>
                </a:solidFill>
                <a:effectLst/>
                <a:latin typeface="Segoe UI Light" pitchFamily="34" charset="0"/>
                <a:ea typeface="+mn-ea"/>
                <a:cs typeface="+mn-cs"/>
              </a:rPr>
              <a:t> </a:t>
            </a:r>
          </a:p>
          <a:p>
            <a:pPr marL="171450" marR="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i="0" u="none" strike="noStrike" kern="1200" dirty="0" smtClean="0">
                <a:solidFill>
                  <a:schemeClr val="tx1"/>
                </a:solidFill>
                <a:effectLst/>
                <a:latin typeface="Segoe UI Light" pitchFamily="34" charset="0"/>
                <a:ea typeface="+mn-ea"/>
                <a:cs typeface="+mn-cs"/>
              </a:rPr>
              <a:t>35 million downloads </a:t>
            </a:r>
            <a:r>
              <a:rPr lang="en-US" sz="1200" b="0" i="0" u="none" strike="noStrike" kern="1200" dirty="0" smtClean="0">
                <a:solidFill>
                  <a:schemeClr val="tx1"/>
                </a:solidFill>
                <a:effectLst/>
                <a:latin typeface="Segoe UI Light" pitchFamily="34" charset="0"/>
                <a:ea typeface="+mn-ea"/>
                <a:cs typeface="+mn-cs"/>
              </a:rPr>
              <a:t>of Office</a:t>
            </a:r>
            <a:r>
              <a:rPr lang="en-US" sz="1200" b="0" i="0" u="none" strike="noStrike" kern="1200" baseline="0" dirty="0" smtClean="0">
                <a:solidFill>
                  <a:schemeClr val="tx1"/>
                </a:solidFill>
                <a:effectLst/>
                <a:latin typeface="Segoe UI Light" pitchFamily="34" charset="0"/>
                <a:ea typeface="+mn-ea"/>
                <a:cs typeface="+mn-cs"/>
              </a:rPr>
              <a:t> for </a:t>
            </a:r>
            <a:r>
              <a:rPr lang="en-US" sz="1200" b="0" i="0" u="none" strike="noStrike" kern="1200" dirty="0" smtClean="0">
                <a:solidFill>
                  <a:schemeClr val="tx1"/>
                </a:solidFill>
                <a:effectLst/>
                <a:latin typeface="Segoe UI Light" pitchFamily="34" charset="0"/>
                <a:ea typeface="+mn-ea"/>
                <a:cs typeface="+mn-cs"/>
              </a:rPr>
              <a:t>iPad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50% of Office 365 revenue comes from international markets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 growth in emerging markets of 162%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seats nearly doubled, 99%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Nearly 50% of Exchange licenses purchased in Q4 were cloud licenses, and 30% of the Exchange annuity installed base is now in the cloud. (For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24% of the Exchange installed base is now on Office 365, up 11pts Y/Y (Q4, FY14)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Yammer is used by more than 500,000 organizations (Q4, FY14 - WPC)</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40% of Office EA renewal licenses were in the cloud, up from 10% last year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80% of enterprise customers have more than 1 workload</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70% of Fortune 500 companies have purchased Office 365 in the last 12 months</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 out of 10 Fortune 500 Manufacturing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6 out of 10 Fortune 500 Financial Services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SMB partners transacting over the trailing 12 months grew over 2x Y/Y (Q4, FY14)</a:t>
            </a:r>
            <a:r>
              <a:rPr lang="en-US" sz="1200" b="0" i="0" kern="1200" dirty="0" smtClean="0">
                <a:solidFill>
                  <a:schemeClr val="tx1"/>
                </a:solidFill>
                <a:effectLst/>
                <a:latin typeface="Segoe UI Light" pitchFamily="34" charset="0"/>
                <a:ea typeface="+mn-ea"/>
                <a:cs typeface="+mn-cs"/>
              </a:rPr>
              <a:t> </a:t>
            </a:r>
          </a:p>
          <a:p>
            <a:pPr marL="347665" defTabSz="681379">
              <a:spcBef>
                <a:spcPts val="450"/>
              </a:spcBef>
              <a:spcAft>
                <a:spcPts val="1200"/>
              </a:spcAft>
            </a:pPr>
            <a:endParaRPr lang="en-US" sz="1200" dirty="0" smtClean="0">
              <a:solidFill>
                <a:srgbClr val="505050"/>
              </a:solidFill>
            </a:endParaRPr>
          </a:p>
          <a:p>
            <a:endParaRPr lang="en-US" dirty="0"/>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89525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938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1283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you care?</a:t>
            </a:r>
          </a:p>
          <a:p>
            <a:r>
              <a:rPr lang="en-US" baseline="0" dirty="0" smtClean="0"/>
              <a:t>Office 365 is the fastest growing commercial product in MS history</a:t>
            </a:r>
          </a:p>
          <a:p>
            <a:r>
              <a:rPr lang="en-US" baseline="0" dirty="0" smtClean="0"/>
              <a:t>SharePoint used to hold this crown</a:t>
            </a:r>
          </a:p>
          <a:p>
            <a:r>
              <a:rPr lang="en-US" baseline="0" dirty="0" smtClean="0"/>
              <a:t>SP commanded a $7B partner revenue attach</a:t>
            </a:r>
          </a:p>
          <a:p>
            <a:endParaRPr lang="en-US" baseline="0" dirty="0" smtClean="0"/>
          </a:p>
          <a:p>
            <a:r>
              <a:rPr lang="en-US" baseline="0" dirty="0" smtClean="0"/>
              <a:t>Office development is another Socket to attach to jump on that train!</a:t>
            </a:r>
          </a:p>
          <a:p>
            <a:endParaRPr lang="en-US" baseline="0" dirty="0" smtClean="0"/>
          </a:p>
          <a:p>
            <a:r>
              <a:rPr lang="en-US" baseline="0" dirty="0" smtClean="0"/>
              <a:t>Why?  </a:t>
            </a:r>
          </a:p>
          <a:p>
            <a:r>
              <a:rPr lang="en-US" baseline="0" dirty="0" smtClean="0"/>
              <a:t>Business Users, Consumers all use Office</a:t>
            </a:r>
          </a:p>
          <a:p>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Office is the universal language of productivity</a:t>
            </a:r>
          </a:p>
          <a:p>
            <a:endParaRPr lang="en-US" baseline="0" dirty="0" smtClean="0"/>
          </a:p>
          <a:p>
            <a:r>
              <a:rPr lang="en-US" baseline="0" dirty="0" smtClean="0"/>
              <a:t>1B+ Users</a:t>
            </a:r>
          </a:p>
          <a:p>
            <a:r>
              <a:rPr lang="en-US" baseline="0" dirty="0" smtClean="0"/>
              <a:t>1.2 – 1.8B mobile devices in the next 4 years</a:t>
            </a:r>
          </a:p>
          <a:p>
            <a:r>
              <a:rPr lang="en-US" baseline="0" dirty="0" smtClean="0"/>
              <a:t>2-3 hours in Office a day</a:t>
            </a:r>
            <a:endParaRPr lang="en-US" dirty="0" smtClean="0"/>
          </a:p>
          <a:p>
            <a:r>
              <a:rPr lang="en-US" dirty="0" smtClean="0"/>
              <a:t>400+ Petabytes of data</a:t>
            </a:r>
            <a:endParaRPr lang="en-US" baseline="0" dirty="0" smtClean="0"/>
          </a:p>
          <a:p>
            <a:r>
              <a:rPr lang="en-US" baseline="0" dirty="0" smtClean="0"/>
              <a:t>Valuable business data!</a:t>
            </a:r>
          </a:p>
          <a:p>
            <a:endParaRPr lang="en-US" baseline="0" dirty="0" smtClean="0"/>
          </a:p>
          <a:p>
            <a:r>
              <a:rPr lang="en-US" baseline="0" dirty="0" smtClean="0"/>
              <a:t>Office lets you move across the stack</a:t>
            </a:r>
          </a:p>
          <a:p>
            <a:r>
              <a:rPr lang="en-US" baseline="0" dirty="0" smtClean="0"/>
              <a:t>SMB &lt;-&gt; EPG</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37714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1/30/2015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App Model </a:t>
            </a:r>
            <a:r>
              <a:rPr lang="en-US" sz="900" kern="1200" dirty="0" err="1" smtClean="0">
                <a:solidFill>
                  <a:schemeClr val="tx1"/>
                </a:solidFill>
                <a:effectLst/>
                <a:latin typeface="Segoe UI Light" pitchFamily="34" charset="0"/>
                <a:ea typeface="+mn-ea"/>
                <a:cs typeface="+mn-cs"/>
              </a:rPr>
              <a:t>Redux</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Why we do what we do</a:t>
            </a:r>
          </a:p>
          <a:p>
            <a:pPr lvl="1"/>
            <a:r>
              <a:rPr lang="en-US" sz="900" kern="1200" dirty="0" smtClean="0">
                <a:solidFill>
                  <a:schemeClr val="tx1"/>
                </a:solidFill>
                <a:effectLst/>
                <a:latin typeface="Segoe UI Light" pitchFamily="34" charset="0"/>
                <a:ea typeface="+mn-ea"/>
                <a:cs typeface="+mn-cs"/>
              </a:rPr>
              <a:t>It’s not just about the cloud</a:t>
            </a:r>
          </a:p>
          <a:p>
            <a:pPr lvl="1"/>
            <a:r>
              <a:rPr lang="en-US" sz="900" kern="1200" dirty="0" smtClean="0">
                <a:solidFill>
                  <a:schemeClr val="tx1"/>
                </a:solidFill>
                <a:effectLst/>
                <a:latin typeface="Segoe UI Light" pitchFamily="34" charset="0"/>
                <a:ea typeface="+mn-ea"/>
                <a:cs typeface="+mn-cs"/>
              </a:rPr>
              <a:t>Framework how we think about going forward.</a:t>
            </a:r>
          </a:p>
          <a:p>
            <a:endParaRPr lang="en-US" dirty="0"/>
          </a:p>
        </p:txBody>
      </p:sp>
      <p:sp>
        <p:nvSpPr>
          <p:cNvPr id="4" name="Slide Number Placeholder 3"/>
          <p:cNvSpPr>
            <a:spLocks noGrp="1"/>
          </p:cNvSpPr>
          <p:nvPr>
            <p:ph type="sldNum" sz="quarter" idx="10"/>
          </p:nvPr>
        </p:nvSpPr>
        <p:spPr/>
        <p:txBody>
          <a:bodyPr/>
          <a:lstStyle/>
          <a:p>
            <a:pPr defTabSz="914400">
              <a:defRPr/>
            </a:pPr>
            <a:fld id="{8CF28DF4-C4FE-4FA3-9AF9-6CC177454297}" type="slidenum">
              <a:rPr lang="en-US" smtClean="0">
                <a:solidFill>
                  <a:prstClr val="black"/>
                </a:solidFill>
                <a:latin typeface="Calibri"/>
              </a:rPr>
              <a:pPr defTabSz="914400">
                <a:defRPr/>
              </a:pPr>
              <a:t>12</a:t>
            </a:fld>
            <a:endParaRPr lang="en-US">
              <a:solidFill>
                <a:prstClr val="black"/>
              </a:solidFill>
              <a:latin typeface="Calibri"/>
            </a:endParaRPr>
          </a:p>
        </p:txBody>
      </p:sp>
    </p:spTree>
    <p:extLst>
      <p:ext uri="{BB962C8B-B14F-4D97-AF65-F5344CB8AC3E}">
        <p14:creationId xmlns:p14="http://schemas.microsoft.com/office/powerpoint/2010/main" val="3974137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2.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2.xml"/><Relationship Id="rId4" Type="http://schemas.openxmlformats.org/officeDocument/2006/relationships/image" Target="../media/image32.png"/></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7.xml"/><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7.xml"/><Relationship Id="rId4" Type="http://schemas.openxmlformats.org/officeDocument/2006/relationships/image" Target="../media/image12.jp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1/30/2015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1/30/2015</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8" y="6141750"/>
            <a:ext cx="1586959" cy="549178"/>
          </a:xfrm>
          <a:prstGeom prst="rect">
            <a:avLst/>
          </a:prstGeom>
        </p:spPr>
      </p:pic>
    </p:spTree>
    <p:extLst>
      <p:ext uri="{BB962C8B-B14F-4D97-AF65-F5344CB8AC3E}">
        <p14:creationId xmlns:p14="http://schemas.microsoft.com/office/powerpoint/2010/main" val="3798538680"/>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timing>
    <p:tnLst>
      <p:par>
        <p:cTn id="1" dur="indefinite" restart="never" nodeType="tmRoot"/>
      </p:par>
    </p:tnLst>
  </p:timing>
  <p:hf hdr="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timing>
    <p:tnLst>
      <p:par>
        <p:cTn id="1" dur="indefinite" restart="never" nodeType="tmRoot"/>
      </p:par>
    </p:tnLst>
  </p:timing>
  <p:hf hdr="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4677454"/>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318581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1/30/2015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1/30/2015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14256890"/>
      </p:ext>
    </p:extLst>
  </p:cSld>
  <p:clrMapOvr>
    <a:masterClrMapping/>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1/30/2015</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715874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timing>
    <p:tnLst>
      <p:par>
        <p:cTn id="1" dur="indefinite" restart="never" nodeType="tmRoot"/>
      </p:par>
    </p:tnLst>
  </p:timing>
  <p:hf hdr="0"/>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timing>
    <p:tnLst>
      <p:par>
        <p:cTn id="1" dur="indefinite" restart="never" nodeType="tmRoot"/>
      </p:par>
    </p:tnLst>
  </p:timing>
  <p:hf hdr="0"/>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timing>
    <p:tnLst>
      <p:par>
        <p:cTn id="1" dur="indefinite" restart="never" nodeType="tmRoot"/>
      </p:par>
    </p:tnLst>
  </p:timing>
  <p:hf hdr="0"/>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theme" Target="../theme/theme10.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image" Target="../media/image6.png"/><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34" Type="http://schemas.openxmlformats.org/officeDocument/2006/relationships/slideLayout" Target="../slideLayouts/slideLayout377.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33" Type="http://schemas.openxmlformats.org/officeDocument/2006/relationships/slideLayout" Target="../slideLayouts/slideLayout376.xml"/><Relationship Id="rId38" Type="http://schemas.openxmlformats.org/officeDocument/2006/relationships/image" Target="../media/image28.png"/><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slideLayout" Target="../slideLayouts/slideLayout375.xml"/><Relationship Id="rId37" Type="http://schemas.openxmlformats.org/officeDocument/2006/relationships/theme" Target="../theme/theme11.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36" Type="http://schemas.openxmlformats.org/officeDocument/2006/relationships/slideLayout" Target="../slideLayouts/slideLayout379.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slideLayout" Target="../slideLayouts/slideLayout374.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slideLayout" Target="../slideLayouts/slideLayout373.xml"/><Relationship Id="rId35" Type="http://schemas.openxmlformats.org/officeDocument/2006/relationships/slideLayout" Target="../slideLayouts/slideLayout37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 Type="http://schemas.openxmlformats.org/officeDocument/2006/relationships/slideLayout" Target="../slideLayouts/slideLayout382.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image" Target="../media/image28.png"/><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theme" Target="../theme/theme12.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slideLayout" Target="../slideLayouts/slideLayout449.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image" Target="../media/image28.png"/><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theme" Target="../theme/theme13.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slideLayout" Target="../slideLayouts/slideLayout464.xml"/><Relationship Id="rId18" Type="http://schemas.openxmlformats.org/officeDocument/2006/relationships/slideLayout" Target="../slideLayouts/slideLayout469.xml"/><Relationship Id="rId26" Type="http://schemas.openxmlformats.org/officeDocument/2006/relationships/slideLayout" Target="../slideLayouts/slideLayout477.xml"/><Relationship Id="rId3" Type="http://schemas.openxmlformats.org/officeDocument/2006/relationships/slideLayout" Target="../slideLayouts/slideLayout454.xml"/><Relationship Id="rId21" Type="http://schemas.openxmlformats.org/officeDocument/2006/relationships/slideLayout" Target="../slideLayouts/slideLayout472.xml"/><Relationship Id="rId7" Type="http://schemas.openxmlformats.org/officeDocument/2006/relationships/slideLayout" Target="../slideLayouts/slideLayout458.xml"/><Relationship Id="rId12" Type="http://schemas.openxmlformats.org/officeDocument/2006/relationships/slideLayout" Target="../slideLayouts/slideLayout463.xml"/><Relationship Id="rId17" Type="http://schemas.openxmlformats.org/officeDocument/2006/relationships/slideLayout" Target="../slideLayouts/slideLayout468.xml"/><Relationship Id="rId25" Type="http://schemas.openxmlformats.org/officeDocument/2006/relationships/slideLayout" Target="../slideLayouts/slideLayout476.xml"/><Relationship Id="rId2" Type="http://schemas.openxmlformats.org/officeDocument/2006/relationships/slideLayout" Target="../slideLayouts/slideLayout453.xml"/><Relationship Id="rId16" Type="http://schemas.openxmlformats.org/officeDocument/2006/relationships/slideLayout" Target="../slideLayouts/slideLayout467.xml"/><Relationship Id="rId20" Type="http://schemas.openxmlformats.org/officeDocument/2006/relationships/slideLayout" Target="../slideLayouts/slideLayout471.xml"/><Relationship Id="rId29" Type="http://schemas.openxmlformats.org/officeDocument/2006/relationships/slideLayout" Target="../slideLayouts/slideLayout480.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24" Type="http://schemas.openxmlformats.org/officeDocument/2006/relationships/slideLayout" Target="../slideLayouts/slideLayout475.xml"/><Relationship Id="rId32" Type="http://schemas.openxmlformats.org/officeDocument/2006/relationships/image" Target="../media/image21.png"/><Relationship Id="rId5" Type="http://schemas.openxmlformats.org/officeDocument/2006/relationships/slideLayout" Target="../slideLayouts/slideLayout456.xml"/><Relationship Id="rId15" Type="http://schemas.openxmlformats.org/officeDocument/2006/relationships/slideLayout" Target="../slideLayouts/slideLayout466.xml"/><Relationship Id="rId23" Type="http://schemas.openxmlformats.org/officeDocument/2006/relationships/slideLayout" Target="../slideLayouts/slideLayout474.xml"/><Relationship Id="rId28" Type="http://schemas.openxmlformats.org/officeDocument/2006/relationships/slideLayout" Target="../slideLayouts/slideLayout479.xml"/><Relationship Id="rId10" Type="http://schemas.openxmlformats.org/officeDocument/2006/relationships/slideLayout" Target="../slideLayouts/slideLayout461.xml"/><Relationship Id="rId19" Type="http://schemas.openxmlformats.org/officeDocument/2006/relationships/slideLayout" Target="../slideLayouts/slideLayout470.xml"/><Relationship Id="rId31" Type="http://schemas.openxmlformats.org/officeDocument/2006/relationships/theme" Target="../theme/theme14.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slideLayout" Target="../slideLayouts/slideLayout465.xml"/><Relationship Id="rId22" Type="http://schemas.openxmlformats.org/officeDocument/2006/relationships/slideLayout" Target="../slideLayouts/slideLayout473.xml"/><Relationship Id="rId27" Type="http://schemas.openxmlformats.org/officeDocument/2006/relationships/slideLayout" Target="../slideLayouts/slideLayout478.xml"/><Relationship Id="rId30" Type="http://schemas.openxmlformats.org/officeDocument/2006/relationships/slideLayout" Target="../slideLayouts/slideLayout4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image" Target="../media/image14.png"/><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slideLayout" Target="../slideLayouts/slideLayout528.xml"/><Relationship Id="rId18" Type="http://schemas.openxmlformats.org/officeDocument/2006/relationships/slideLayout" Target="../slideLayouts/slideLayout533.xml"/><Relationship Id="rId26" Type="http://schemas.openxmlformats.org/officeDocument/2006/relationships/slideLayout" Target="../slideLayouts/slideLayout541.xml"/><Relationship Id="rId3" Type="http://schemas.openxmlformats.org/officeDocument/2006/relationships/slideLayout" Target="../slideLayouts/slideLayout518.xml"/><Relationship Id="rId21" Type="http://schemas.openxmlformats.org/officeDocument/2006/relationships/slideLayout" Target="../slideLayouts/slideLayout536.xml"/><Relationship Id="rId34" Type="http://schemas.openxmlformats.org/officeDocument/2006/relationships/theme" Target="../theme/theme16.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17" Type="http://schemas.openxmlformats.org/officeDocument/2006/relationships/slideLayout" Target="../slideLayouts/slideLayout532.xml"/><Relationship Id="rId25" Type="http://schemas.openxmlformats.org/officeDocument/2006/relationships/slideLayout" Target="../slideLayouts/slideLayout540.xml"/><Relationship Id="rId33" Type="http://schemas.openxmlformats.org/officeDocument/2006/relationships/slideLayout" Target="../slideLayouts/slideLayout548.xml"/><Relationship Id="rId2" Type="http://schemas.openxmlformats.org/officeDocument/2006/relationships/slideLayout" Target="../slideLayouts/slideLayout517.xml"/><Relationship Id="rId16" Type="http://schemas.openxmlformats.org/officeDocument/2006/relationships/slideLayout" Target="../slideLayouts/slideLayout531.xml"/><Relationship Id="rId20" Type="http://schemas.openxmlformats.org/officeDocument/2006/relationships/slideLayout" Target="../slideLayouts/slideLayout535.xml"/><Relationship Id="rId29" Type="http://schemas.openxmlformats.org/officeDocument/2006/relationships/slideLayout" Target="../slideLayouts/slideLayout544.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24" Type="http://schemas.openxmlformats.org/officeDocument/2006/relationships/slideLayout" Target="../slideLayouts/slideLayout539.xml"/><Relationship Id="rId32" Type="http://schemas.openxmlformats.org/officeDocument/2006/relationships/slideLayout" Target="../slideLayouts/slideLayout547.xml"/><Relationship Id="rId5" Type="http://schemas.openxmlformats.org/officeDocument/2006/relationships/slideLayout" Target="../slideLayouts/slideLayout520.xml"/><Relationship Id="rId15" Type="http://schemas.openxmlformats.org/officeDocument/2006/relationships/slideLayout" Target="../slideLayouts/slideLayout530.xml"/><Relationship Id="rId23" Type="http://schemas.openxmlformats.org/officeDocument/2006/relationships/slideLayout" Target="../slideLayouts/slideLayout538.xml"/><Relationship Id="rId28" Type="http://schemas.openxmlformats.org/officeDocument/2006/relationships/slideLayout" Target="../slideLayouts/slideLayout543.xml"/><Relationship Id="rId10" Type="http://schemas.openxmlformats.org/officeDocument/2006/relationships/slideLayout" Target="../slideLayouts/slideLayout525.xml"/><Relationship Id="rId19" Type="http://schemas.openxmlformats.org/officeDocument/2006/relationships/slideLayout" Target="../slideLayouts/slideLayout534.xml"/><Relationship Id="rId31" Type="http://schemas.openxmlformats.org/officeDocument/2006/relationships/slideLayout" Target="../slideLayouts/slideLayout546.xml"/><Relationship Id="rId4" Type="http://schemas.openxmlformats.org/officeDocument/2006/relationships/slideLayout" Target="../slideLayouts/slideLayout519.xml"/><Relationship Id="rId9" Type="http://schemas.openxmlformats.org/officeDocument/2006/relationships/slideLayout" Target="../slideLayouts/slideLayout524.xml"/><Relationship Id="rId14" Type="http://schemas.openxmlformats.org/officeDocument/2006/relationships/slideLayout" Target="../slideLayouts/slideLayout529.xml"/><Relationship Id="rId22" Type="http://schemas.openxmlformats.org/officeDocument/2006/relationships/slideLayout" Target="../slideLayouts/slideLayout537.xml"/><Relationship Id="rId27" Type="http://schemas.openxmlformats.org/officeDocument/2006/relationships/slideLayout" Target="../slideLayouts/slideLayout542.xml"/><Relationship Id="rId30" Type="http://schemas.openxmlformats.org/officeDocument/2006/relationships/slideLayout" Target="../slideLayouts/slideLayout54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6.xml"/><Relationship Id="rId13" Type="http://schemas.openxmlformats.org/officeDocument/2006/relationships/slideLayout" Target="../slideLayouts/slideLayout561.xml"/><Relationship Id="rId18" Type="http://schemas.openxmlformats.org/officeDocument/2006/relationships/slideLayout" Target="../slideLayouts/slideLayout566.xml"/><Relationship Id="rId26" Type="http://schemas.openxmlformats.org/officeDocument/2006/relationships/slideLayout" Target="../slideLayouts/slideLayout574.xml"/><Relationship Id="rId3" Type="http://schemas.openxmlformats.org/officeDocument/2006/relationships/slideLayout" Target="../slideLayouts/slideLayout551.xml"/><Relationship Id="rId21" Type="http://schemas.openxmlformats.org/officeDocument/2006/relationships/slideLayout" Target="../slideLayouts/slideLayout569.xml"/><Relationship Id="rId34" Type="http://schemas.openxmlformats.org/officeDocument/2006/relationships/theme" Target="../theme/theme17.xml"/><Relationship Id="rId7" Type="http://schemas.openxmlformats.org/officeDocument/2006/relationships/slideLayout" Target="../slideLayouts/slideLayout555.xml"/><Relationship Id="rId12" Type="http://schemas.openxmlformats.org/officeDocument/2006/relationships/slideLayout" Target="../slideLayouts/slideLayout560.xml"/><Relationship Id="rId17" Type="http://schemas.openxmlformats.org/officeDocument/2006/relationships/slideLayout" Target="../slideLayouts/slideLayout565.xml"/><Relationship Id="rId25" Type="http://schemas.openxmlformats.org/officeDocument/2006/relationships/slideLayout" Target="../slideLayouts/slideLayout573.xml"/><Relationship Id="rId33" Type="http://schemas.openxmlformats.org/officeDocument/2006/relationships/slideLayout" Target="../slideLayouts/slideLayout581.xml"/><Relationship Id="rId2" Type="http://schemas.openxmlformats.org/officeDocument/2006/relationships/slideLayout" Target="../slideLayouts/slideLayout550.xml"/><Relationship Id="rId16" Type="http://schemas.openxmlformats.org/officeDocument/2006/relationships/slideLayout" Target="../slideLayouts/slideLayout564.xml"/><Relationship Id="rId20" Type="http://schemas.openxmlformats.org/officeDocument/2006/relationships/slideLayout" Target="../slideLayouts/slideLayout568.xml"/><Relationship Id="rId29" Type="http://schemas.openxmlformats.org/officeDocument/2006/relationships/slideLayout" Target="../slideLayouts/slideLayout577.xml"/><Relationship Id="rId1" Type="http://schemas.openxmlformats.org/officeDocument/2006/relationships/slideLayout" Target="../slideLayouts/slideLayout549.xml"/><Relationship Id="rId6" Type="http://schemas.openxmlformats.org/officeDocument/2006/relationships/slideLayout" Target="../slideLayouts/slideLayout554.xml"/><Relationship Id="rId11" Type="http://schemas.openxmlformats.org/officeDocument/2006/relationships/slideLayout" Target="../slideLayouts/slideLayout559.xml"/><Relationship Id="rId24" Type="http://schemas.openxmlformats.org/officeDocument/2006/relationships/slideLayout" Target="../slideLayouts/slideLayout572.xml"/><Relationship Id="rId32" Type="http://schemas.openxmlformats.org/officeDocument/2006/relationships/slideLayout" Target="../slideLayouts/slideLayout580.xml"/><Relationship Id="rId5" Type="http://schemas.openxmlformats.org/officeDocument/2006/relationships/slideLayout" Target="../slideLayouts/slideLayout553.xml"/><Relationship Id="rId15" Type="http://schemas.openxmlformats.org/officeDocument/2006/relationships/slideLayout" Target="../slideLayouts/slideLayout563.xml"/><Relationship Id="rId23" Type="http://schemas.openxmlformats.org/officeDocument/2006/relationships/slideLayout" Target="../slideLayouts/slideLayout571.xml"/><Relationship Id="rId28" Type="http://schemas.openxmlformats.org/officeDocument/2006/relationships/slideLayout" Target="../slideLayouts/slideLayout576.xml"/><Relationship Id="rId36" Type="http://schemas.openxmlformats.org/officeDocument/2006/relationships/image" Target="../media/image6.png"/><Relationship Id="rId10" Type="http://schemas.openxmlformats.org/officeDocument/2006/relationships/slideLayout" Target="../slideLayouts/slideLayout558.xml"/><Relationship Id="rId19" Type="http://schemas.openxmlformats.org/officeDocument/2006/relationships/slideLayout" Target="../slideLayouts/slideLayout567.xml"/><Relationship Id="rId31" Type="http://schemas.openxmlformats.org/officeDocument/2006/relationships/slideLayout" Target="../slideLayouts/slideLayout579.xml"/><Relationship Id="rId4" Type="http://schemas.openxmlformats.org/officeDocument/2006/relationships/slideLayout" Target="../slideLayouts/slideLayout552.xml"/><Relationship Id="rId9" Type="http://schemas.openxmlformats.org/officeDocument/2006/relationships/slideLayout" Target="../slideLayouts/slideLayout557.xml"/><Relationship Id="rId14" Type="http://schemas.openxmlformats.org/officeDocument/2006/relationships/slideLayout" Target="../slideLayouts/slideLayout562.xml"/><Relationship Id="rId22" Type="http://schemas.openxmlformats.org/officeDocument/2006/relationships/slideLayout" Target="../slideLayouts/slideLayout570.xml"/><Relationship Id="rId27" Type="http://schemas.openxmlformats.org/officeDocument/2006/relationships/slideLayout" Target="../slideLayouts/slideLayout575.xml"/><Relationship Id="rId30" Type="http://schemas.openxmlformats.org/officeDocument/2006/relationships/slideLayout" Target="../slideLayouts/slideLayout578.xml"/><Relationship Id="rId35"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6.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image" Target="../media/image5.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image" Target="../media/image14.pn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theme" Target="../theme/theme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54" Type="http://schemas.openxmlformats.org/officeDocument/2006/relationships/image" Target="../media/image14.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theme" Target="../theme/theme5.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8" Type="http://schemas.openxmlformats.org/officeDocument/2006/relationships/slideLayout" Target="../slideLayouts/slideLayout137.xml"/><Relationship Id="rId51"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theme" Target="../theme/theme6.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image" Target="../media/image6.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image" Target="../media/image21.png"/><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theme" Target="../theme/theme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theme" Target="../theme/theme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image" Target="../media/image6.png"/><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34" Type="http://schemas.openxmlformats.org/officeDocument/2006/relationships/theme" Target="../theme/theme9.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image" Target="../media/image6.png"/><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51" r:id="rId22"/>
    <p:sldLayoutId id="2147484152" r:id="rId23"/>
    <p:sldLayoutId id="2147484154" r:id="rId24"/>
    <p:sldLayoutId id="2147484156" r:id="rId25"/>
    <p:sldLayoutId id="2147484157" r:id="rId26"/>
    <p:sldLayoutId id="2147484158" r:id="rId27"/>
    <p:sldLayoutId id="2147484159" r:id="rId28"/>
    <p:sldLayoutId id="2147484160" r:id="rId29"/>
    <p:sldLayoutId id="2147484197" r:id="rId30"/>
    <p:sldLayoutId id="2147484198"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717"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iming>
    <p:tnLst>
      <p:par>
        <p:cTn id="1" dur="indefinite" restart="never" nodeType="tmRoot"/>
      </p:par>
    </p:tnLst>
  </p:timing>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47.emf"/><Relationship Id="rId7" Type="http://schemas.openxmlformats.org/officeDocument/2006/relationships/image" Target="../media/image67.png"/><Relationship Id="rId12" Type="http://schemas.openxmlformats.org/officeDocument/2006/relationships/image" Target="../media/image71.png"/><Relationship Id="rId17" Type="http://schemas.microsoft.com/office/2007/relationships/hdphoto" Target="../media/hdphoto3.wdp"/><Relationship Id="rId2" Type="http://schemas.openxmlformats.org/officeDocument/2006/relationships/image" Target="../media/image65.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62.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3.emf"/><Relationship Id="rId15" Type="http://schemas.openxmlformats.org/officeDocument/2006/relationships/image" Target="../media/image74.png"/><Relationship Id="rId10" Type="http://schemas.microsoft.com/office/2007/relationships/hdphoto" Target="../media/hdphoto2.wdp"/><Relationship Id="rId19" Type="http://schemas.openxmlformats.org/officeDocument/2006/relationships/image" Target="../media/image77.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5.png"/><Relationship Id="rId1" Type="http://schemas.openxmlformats.org/officeDocument/2006/relationships/slideLayout" Target="../slideLayouts/slideLayout231.xml"/><Relationship Id="rId6" Type="http://schemas.openxmlformats.org/officeDocument/2006/relationships/image" Target="../media/image78.png"/><Relationship Id="rId5" Type="http://schemas.openxmlformats.org/officeDocument/2006/relationships/image" Target="../media/image63.emf"/><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1.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1.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2.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1.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2.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7.xml"/><Relationship Id="rId1" Type="http://schemas.openxmlformats.org/officeDocument/2006/relationships/slideLayout" Target="../slideLayouts/slideLayout395.xml"/><Relationship Id="rId4" Type="http://schemas.openxmlformats.org/officeDocument/2006/relationships/image" Target="../media/image92.emf"/></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431.xml"/><Relationship Id="rId4" Type="http://schemas.openxmlformats.org/officeDocument/2006/relationships/image" Target="../media/image9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2.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77.xml"/></Relationships>
</file>

<file path=ppt/slides/_rels/slide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68.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zapier.com/zapbook/office-365/" TargetMode="External"/><Relationship Id="rId1" Type="http://schemas.openxmlformats.org/officeDocument/2006/relationships/slideLayout" Target="../slideLayouts/slideLayout424.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9.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28.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328.xml"/><Relationship Id="rId5" Type="http://schemas.openxmlformats.org/officeDocument/2006/relationships/image" Target="../media/image104.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328.xml"/><Relationship Id="rId6" Type="http://schemas.openxmlformats.org/officeDocument/2006/relationships/image" Target="../media/image47.emf"/><Relationship Id="rId5" Type="http://schemas.openxmlformats.org/officeDocument/2006/relationships/image" Target="../media/image104.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48.xml"/></Relationships>
</file>

<file path=ppt/slides/_rels/slide4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520.xml"/></Relationships>
</file>

<file path=ppt/slides/_rels/slide43.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107.png"/><Relationship Id="rId1" Type="http://schemas.openxmlformats.org/officeDocument/2006/relationships/slideLayout" Target="../slideLayouts/slideLayout559.xml"/></Relationships>
</file>

<file path=ppt/slides/_rels/slide44.xml.rels><?xml version="1.0" encoding="UTF-8" standalone="yes"?>
<Relationships xmlns="http://schemas.openxmlformats.org/package/2006/relationships"><Relationship Id="rId3" Type="http://schemas.openxmlformats.org/officeDocument/2006/relationships/hyperlink" Target="http://dev.office.com/patterns-and-practic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519.xml"/></Relationships>
</file>

<file path=ppt/slides/_rels/slide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19.xml"/></Relationships>
</file>

<file path=ppt/slides/_rels/slide4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30.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51.emf"/><Relationship Id="rId3" Type="http://schemas.openxmlformats.org/officeDocument/2006/relationships/tags" Target="../tags/tag3.xml"/><Relationship Id="rId7" Type="http://schemas.openxmlformats.org/officeDocument/2006/relationships/slideLayout" Target="../slideLayouts/slideLayout193.xml"/><Relationship Id="rId12" Type="http://schemas.openxmlformats.org/officeDocument/2006/relationships/image" Target="../media/image5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9.png"/><Relationship Id="rId5" Type="http://schemas.openxmlformats.org/officeDocument/2006/relationships/tags" Target="../tags/tag5.xml"/><Relationship Id="rId10" Type="http://schemas.openxmlformats.org/officeDocument/2006/relationships/image" Target="../media/image48.png"/><Relationship Id="rId4" Type="http://schemas.openxmlformats.org/officeDocument/2006/relationships/tags" Target="../tags/tag4.xml"/><Relationship Id="rId9" Type="http://schemas.openxmlformats.org/officeDocument/2006/relationships/image" Target="../media/image47.emf"/><Relationship Id="rId14" Type="http://schemas.openxmlformats.org/officeDocument/2006/relationships/image" Target="../media/image52.emf"/></Relationships>
</file>

<file path=ppt/slides/_rels/slide5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3.xml"/><Relationship Id="rId1" Type="http://schemas.openxmlformats.org/officeDocument/2006/relationships/slideLayout" Target="../slideLayouts/slideLayout489.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3.emf"/><Relationship Id="rId1" Type="http://schemas.openxmlformats.org/officeDocument/2006/relationships/slideLayout" Target="../slideLayouts/slideLayout44.xml"/><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9169" y="3213915"/>
            <a:ext cx="4498841" cy="3351756"/>
            <a:chOff x="274638" y="3277807"/>
            <a:chExt cx="4590248" cy="3419856"/>
          </a:xfrm>
        </p:grpSpPr>
        <p:sp>
          <p:nvSpPr>
            <p:cNvPr id="70" name="Rectangle 69"/>
            <p:cNvSpPr/>
            <p:nvPr/>
          </p:nvSpPr>
          <p:spPr bwMode="auto">
            <a:xfrm>
              <a:off x="274638" y="3277807"/>
              <a:ext cx="4590248"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TIGHTLY BOUND</a:t>
              </a:r>
              <a:endParaRPr lang="en-US" sz="1960" b="1" dirty="0">
                <a:gradFill>
                  <a:gsLst>
                    <a:gs pos="26496">
                      <a:srgbClr val="505050"/>
                    </a:gs>
                    <a:gs pos="44000">
                      <a:srgbClr val="505050"/>
                    </a:gs>
                  </a:gsLst>
                  <a:lin ang="5400000" scaled="0"/>
                </a:gradFill>
              </a:endParaRPr>
            </a:p>
          </p:txBody>
        </p:sp>
        <p:sp>
          <p:nvSpPr>
            <p:cNvPr id="72" name="Rectangle 71"/>
            <p:cNvSpPr/>
            <p:nvPr/>
          </p:nvSpPr>
          <p:spPr bwMode="auto">
            <a:xfrm>
              <a:off x="367210" y="3810000"/>
              <a:ext cx="4407408"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Host process</a:t>
              </a:r>
            </a:p>
          </p:txBody>
        </p:sp>
        <p:sp>
          <p:nvSpPr>
            <p:cNvPr id="73" name="Rectangle 72"/>
            <p:cNvSpPr/>
            <p:nvPr/>
          </p:nvSpPr>
          <p:spPr bwMode="auto">
            <a:xfrm>
              <a:off x="367210" y="5793960"/>
              <a:ext cx="4407408"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74" name="Rectangle 73"/>
            <p:cNvSpPr/>
            <p:nvPr/>
          </p:nvSpPr>
          <p:spPr bwMode="auto">
            <a:xfrm>
              <a:off x="1066162" y="4561113"/>
              <a:ext cx="3009506" cy="7892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76" name="Freeform 23"/>
            <p:cNvSpPr>
              <a:spLocks noChangeAspect="1" noEditPoints="1"/>
            </p:cNvSpPr>
            <p:nvPr/>
          </p:nvSpPr>
          <p:spPr bwMode="auto">
            <a:xfrm>
              <a:off x="3825044" y="3955627"/>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7" name="Freeform 5"/>
            <p:cNvSpPr>
              <a:spLocks noChangeAspect="1" noEditPoints="1"/>
            </p:cNvSpPr>
            <p:nvPr/>
          </p:nvSpPr>
          <p:spPr bwMode="auto">
            <a:xfrm>
              <a:off x="2304063" y="3951551"/>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cxnSp>
          <p:nvCxnSpPr>
            <p:cNvPr id="81" name="Straight Connector 80"/>
            <p:cNvCxnSpPr/>
            <p:nvPr/>
          </p:nvCxnSpPr>
          <p:spPr>
            <a:xfrm>
              <a:off x="3878502"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40421"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a:off x="3371323"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2400097"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a:off x="1428870"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3371323"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2400097"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1428870"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Freeform 5"/>
            <p:cNvSpPr>
              <a:spLocks noChangeAspect="1" noEditPoints="1"/>
            </p:cNvSpPr>
            <p:nvPr/>
          </p:nvSpPr>
          <p:spPr bwMode="auto">
            <a:xfrm>
              <a:off x="3673852" y="5959065"/>
              <a:ext cx="936102" cy="205810"/>
            </a:xfrm>
            <a:custGeom>
              <a:avLst/>
              <a:gdLst>
                <a:gd name="T0" fmla="*/ 864 w 3941"/>
                <a:gd name="T1" fmla="*/ 425 h 864"/>
                <a:gd name="T2" fmla="*/ 368 w 3941"/>
                <a:gd name="T3" fmla="*/ 425 h 864"/>
                <a:gd name="T4" fmla="*/ 0 w 3941"/>
                <a:gd name="T5" fmla="*/ 425 h 864"/>
                <a:gd name="T6" fmla="*/ 382 w 3941"/>
                <a:gd name="T7" fmla="*/ 797 h 864"/>
                <a:gd name="T8" fmla="*/ 382 w 3941"/>
                <a:gd name="T9" fmla="*/ 440 h 864"/>
                <a:gd name="T10" fmla="*/ 0 w 3941"/>
                <a:gd name="T11" fmla="*/ 744 h 864"/>
                <a:gd name="T12" fmla="*/ 1902 w 3941"/>
                <a:gd name="T13" fmla="*/ 173 h 864"/>
                <a:gd name="T14" fmla="*/ 1835 w 3941"/>
                <a:gd name="T15" fmla="*/ 200 h 864"/>
                <a:gd name="T16" fmla="*/ 1901 w 3941"/>
                <a:gd name="T17" fmla="*/ 227 h 864"/>
                <a:gd name="T18" fmla="*/ 1730 w 3941"/>
                <a:gd name="T19" fmla="*/ 173 h 864"/>
                <a:gd name="T20" fmla="*/ 1495 w 3941"/>
                <a:gd name="T21" fmla="*/ 173 h 864"/>
                <a:gd name="T22" fmla="*/ 1309 w 3941"/>
                <a:gd name="T23" fmla="*/ 606 h 864"/>
                <a:gd name="T24" fmla="*/ 1274 w 3941"/>
                <a:gd name="T25" fmla="*/ 692 h 864"/>
                <a:gd name="T26" fmla="*/ 1462 w 3941"/>
                <a:gd name="T27" fmla="*/ 281 h 864"/>
                <a:gd name="T28" fmla="*/ 1796 w 3941"/>
                <a:gd name="T29" fmla="*/ 173 h 864"/>
                <a:gd name="T30" fmla="*/ 1845 w 3941"/>
                <a:gd name="T31" fmla="*/ 321 h 864"/>
                <a:gd name="T32" fmla="*/ 1905 w 3941"/>
                <a:gd name="T33" fmla="*/ 321 h 864"/>
                <a:gd name="T34" fmla="*/ 2176 w 3941"/>
                <a:gd name="T35" fmla="*/ 312 h 864"/>
                <a:gd name="T36" fmla="*/ 2053 w 3941"/>
                <a:gd name="T37" fmla="*/ 321 h 864"/>
                <a:gd name="T38" fmla="*/ 2053 w 3941"/>
                <a:gd name="T39" fmla="*/ 692 h 864"/>
                <a:gd name="T40" fmla="*/ 2156 w 3941"/>
                <a:gd name="T41" fmla="*/ 363 h 864"/>
                <a:gd name="T42" fmla="*/ 2301 w 3941"/>
                <a:gd name="T43" fmla="*/ 692 h 864"/>
                <a:gd name="T44" fmla="*/ 2651 w 3941"/>
                <a:gd name="T45" fmla="*/ 143 h 864"/>
                <a:gd name="T46" fmla="*/ 2538 w 3941"/>
                <a:gd name="T47" fmla="*/ 312 h 864"/>
                <a:gd name="T48" fmla="*/ 2410 w 3941"/>
                <a:gd name="T49" fmla="*/ 650 h 864"/>
                <a:gd name="T50" fmla="*/ 2651 w 3941"/>
                <a:gd name="T51" fmla="*/ 629 h 864"/>
                <a:gd name="T52" fmla="*/ 2710 w 3941"/>
                <a:gd name="T53" fmla="*/ 143 h 864"/>
                <a:gd name="T54" fmla="*/ 2459 w 3941"/>
                <a:gd name="T55" fmla="*/ 613 h 864"/>
                <a:gd name="T56" fmla="*/ 2546 w 3941"/>
                <a:gd name="T57" fmla="*/ 363 h 864"/>
                <a:gd name="T58" fmla="*/ 2651 w 3941"/>
                <a:gd name="T59" fmla="*/ 524 h 864"/>
                <a:gd name="T60" fmla="*/ 2975 w 3941"/>
                <a:gd name="T61" fmla="*/ 312 h 864"/>
                <a:gd name="T62" fmla="*/ 2835 w 3941"/>
                <a:gd name="T63" fmla="*/ 648 h 864"/>
                <a:gd name="T64" fmla="*/ 3150 w 3941"/>
                <a:gd name="T65" fmla="*/ 505 h 864"/>
                <a:gd name="T66" fmla="*/ 2970 w 3941"/>
                <a:gd name="T67" fmla="*/ 650 h 864"/>
                <a:gd name="T68" fmla="*/ 2880 w 3941"/>
                <a:gd name="T69" fmla="*/ 401 h 864"/>
                <a:gd name="T70" fmla="*/ 3090 w 3941"/>
                <a:gd name="T71" fmla="*/ 507 h 864"/>
                <a:gd name="T72" fmla="*/ 3550 w 3941"/>
                <a:gd name="T73" fmla="*/ 620 h 864"/>
                <a:gd name="T74" fmla="*/ 3410 w 3941"/>
                <a:gd name="T75" fmla="*/ 321 h 864"/>
                <a:gd name="T76" fmla="*/ 3234 w 3941"/>
                <a:gd name="T77" fmla="*/ 321 h 864"/>
                <a:gd name="T78" fmla="*/ 3343 w 3941"/>
                <a:gd name="T79" fmla="*/ 692 h 864"/>
                <a:gd name="T80" fmla="*/ 3517 w 3941"/>
                <a:gd name="T81" fmla="*/ 692 h 864"/>
                <a:gd name="T82" fmla="*/ 3631 w 3941"/>
                <a:gd name="T83" fmla="*/ 321 h 864"/>
                <a:gd name="T84" fmla="*/ 3788 w 3941"/>
                <a:gd name="T85" fmla="*/ 452 h 864"/>
                <a:gd name="T86" fmla="*/ 3840 w 3941"/>
                <a:gd name="T87" fmla="*/ 363 h 864"/>
                <a:gd name="T88" fmla="*/ 3844 w 3941"/>
                <a:gd name="T89" fmla="*/ 312 h 864"/>
                <a:gd name="T90" fmla="*/ 3734 w 3941"/>
                <a:gd name="T91" fmla="*/ 483 h 864"/>
                <a:gd name="T92" fmla="*/ 3880 w 3941"/>
                <a:gd name="T93" fmla="*/ 598 h 864"/>
                <a:gd name="T94" fmla="*/ 3713 w 3941"/>
                <a:gd name="T95" fmla="*/ 678 h 864"/>
                <a:gd name="T96" fmla="*/ 3941 w 3941"/>
                <a:gd name="T97" fmla="*/ 59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1"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4" name="Freeform 26"/>
            <p:cNvSpPr>
              <a:spLocks noChangeAspect="1" noEditPoints="1"/>
            </p:cNvSpPr>
            <p:nvPr/>
          </p:nvSpPr>
          <p:spPr bwMode="auto">
            <a:xfrm>
              <a:off x="2903998" y="4818048"/>
              <a:ext cx="340903" cy="275421"/>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5" name="Freeform 33"/>
            <p:cNvSpPr>
              <a:spLocks noChangeAspect="1" noEditPoints="1"/>
            </p:cNvSpPr>
            <p:nvPr/>
          </p:nvSpPr>
          <p:spPr bwMode="auto">
            <a:xfrm>
              <a:off x="1805486" y="5977458"/>
              <a:ext cx="1618978" cy="1830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8" name="Group 17"/>
            <p:cNvGrpSpPr/>
            <p:nvPr/>
          </p:nvGrpSpPr>
          <p:grpSpPr>
            <a:xfrm>
              <a:off x="367210" y="5693980"/>
              <a:ext cx="4407408" cy="99980"/>
              <a:chOff x="367210" y="5693980"/>
              <a:chExt cx="4479428" cy="99980"/>
            </a:xfrm>
          </p:grpSpPr>
          <p:cxnSp>
            <p:nvCxnSpPr>
              <p:cNvPr id="17" name="Straight Connector 16"/>
              <p:cNvCxnSpPr/>
              <p:nvPr/>
            </p:nvCxnSpPr>
            <p:spPr>
              <a:xfrm>
                <a:off x="367210" y="574397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39230" y="569398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39230" y="579396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App Model Redux</a:t>
            </a:r>
            <a:endParaRPr lang="en-US" dirty="0"/>
          </a:p>
        </p:txBody>
      </p:sp>
      <p:grpSp>
        <p:nvGrpSpPr>
          <p:cNvPr id="3" name="Group 2"/>
          <p:cNvGrpSpPr/>
          <p:nvPr/>
        </p:nvGrpSpPr>
        <p:grpSpPr>
          <a:xfrm>
            <a:off x="269168" y="1190077"/>
            <a:ext cx="11652806" cy="1846154"/>
            <a:chOff x="274637" y="1212849"/>
            <a:chExt cx="11889565" cy="1883664"/>
          </a:xfrm>
        </p:grpSpPr>
        <p:sp>
          <p:nvSpPr>
            <p:cNvPr id="11" name="Rectangle 10"/>
            <p:cNvSpPr/>
            <p:nvPr/>
          </p:nvSpPr>
          <p:spPr bwMode="auto">
            <a:xfrm>
              <a:off x="367210"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43" name="Rectangle 42"/>
            <p:cNvSpPr/>
            <p:nvPr/>
          </p:nvSpPr>
          <p:spPr bwMode="auto">
            <a:xfrm>
              <a:off x="4271748"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46" name="Rectangle 45"/>
            <p:cNvSpPr/>
            <p:nvPr/>
          </p:nvSpPr>
          <p:spPr bwMode="auto">
            <a:xfrm>
              <a:off x="8176285" y="1727597"/>
              <a:ext cx="389534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 name="Rectangle 5"/>
            <p:cNvSpPr/>
            <p:nvPr/>
          </p:nvSpPr>
          <p:spPr bwMode="auto">
            <a:xfrm>
              <a:off x="274637" y="1212849"/>
              <a:ext cx="11889565" cy="1883664"/>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PRINCIPLES</a:t>
              </a:r>
              <a:endParaRPr lang="en-US" sz="1960" b="1" dirty="0">
                <a:gradFill>
                  <a:gsLst>
                    <a:gs pos="26496">
                      <a:srgbClr val="505050"/>
                    </a:gs>
                    <a:gs pos="44000">
                      <a:srgbClr val="505050"/>
                    </a:gs>
                  </a:gsLst>
                  <a:lin ang="5400000" scaled="0"/>
                </a:gradFill>
              </a:endParaRPr>
            </a:p>
          </p:txBody>
        </p:sp>
        <p:sp>
          <p:nvSpPr>
            <p:cNvPr id="32" name="Freeform 5"/>
            <p:cNvSpPr>
              <a:spLocks noChangeAspect="1" noEditPoints="1"/>
            </p:cNvSpPr>
            <p:nvPr/>
          </p:nvSpPr>
          <p:spPr bwMode="auto">
            <a:xfrm>
              <a:off x="2729180" y="2015647"/>
              <a:ext cx="1021729" cy="6532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33" name="Arc 32"/>
            <p:cNvSpPr/>
            <p:nvPr/>
          </p:nvSpPr>
          <p:spPr>
            <a:xfrm rot="20676240">
              <a:off x="7036394" y="2339401"/>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39" name="Group 38"/>
            <p:cNvGrpSpPr>
              <a:grpSpLocks noChangeAspect="1"/>
            </p:cNvGrpSpPr>
            <p:nvPr/>
          </p:nvGrpSpPr>
          <p:grpSpPr>
            <a:xfrm>
              <a:off x="10437267" y="2062784"/>
              <a:ext cx="1037392" cy="630450"/>
              <a:chOff x="3742936" y="4845974"/>
              <a:chExt cx="1597183" cy="970652"/>
            </a:xfrm>
            <a:solidFill>
              <a:schemeClr val="tx1"/>
            </a:solidFill>
          </p:grpSpPr>
          <p:sp>
            <p:nvSpPr>
              <p:cNvPr id="40" name="Freeform 3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4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47" name="Freeform 5"/>
            <p:cNvSpPr>
              <a:spLocks noChangeAspect="1" noEditPoints="1"/>
            </p:cNvSpPr>
            <p:nvPr/>
          </p:nvSpPr>
          <p:spPr bwMode="auto">
            <a:xfrm>
              <a:off x="11632118" y="2237376"/>
              <a:ext cx="237114" cy="45585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8" name="Freeform 5"/>
            <p:cNvSpPr>
              <a:spLocks noChangeAspect="1" noEditPoints="1"/>
            </p:cNvSpPr>
            <p:nvPr/>
          </p:nvSpPr>
          <p:spPr bwMode="auto">
            <a:xfrm>
              <a:off x="9694624" y="2245344"/>
              <a:ext cx="601058" cy="44789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50" name="Group 49"/>
            <p:cNvGrpSpPr/>
            <p:nvPr/>
          </p:nvGrpSpPr>
          <p:grpSpPr>
            <a:xfrm>
              <a:off x="6325647" y="1902124"/>
              <a:ext cx="1534235" cy="924357"/>
              <a:chOff x="6293519" y="1918846"/>
              <a:chExt cx="1534235" cy="924357"/>
            </a:xfrm>
          </p:grpSpPr>
          <p:sp>
            <p:nvSpPr>
              <p:cNvPr id="38"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9"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51" name="Arc 50"/>
            <p:cNvSpPr/>
            <p:nvPr/>
          </p:nvSpPr>
          <p:spPr>
            <a:xfrm rot="9876240">
              <a:off x="6476985" y="1957288"/>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grpSp>
        <p:nvGrpSpPr>
          <p:cNvPr id="102" name="Group 101"/>
          <p:cNvGrpSpPr>
            <a:grpSpLocks noChangeAspect="1"/>
          </p:cNvGrpSpPr>
          <p:nvPr/>
        </p:nvGrpSpPr>
        <p:grpSpPr>
          <a:xfrm>
            <a:off x="4352012" y="3100603"/>
            <a:ext cx="543749" cy="543749"/>
            <a:chOff x="5915250" y="4231307"/>
            <a:chExt cx="1189257" cy="1189257"/>
          </a:xfrm>
          <a:solidFill>
            <a:schemeClr val="accent4"/>
          </a:solidFill>
        </p:grpSpPr>
        <p:sp>
          <p:nvSpPr>
            <p:cNvPr id="97" name="Oval 96"/>
            <p:cNvSpPr/>
            <p:nvPr/>
          </p:nvSpPr>
          <p:spPr bwMode="auto">
            <a:xfrm>
              <a:off x="5915250" y="4231307"/>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6" name="Freeform 6"/>
            <p:cNvSpPr>
              <a:spLocks noChangeAspect="1" noEditPoints="1"/>
            </p:cNvSpPr>
            <p:nvPr/>
          </p:nvSpPr>
          <p:spPr bwMode="auto">
            <a:xfrm>
              <a:off x="6108530" y="4425006"/>
              <a:ext cx="802698" cy="801858"/>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9" name="Group 8"/>
          <p:cNvGrpSpPr/>
          <p:nvPr/>
        </p:nvGrpSpPr>
        <p:grpSpPr>
          <a:xfrm>
            <a:off x="4949606" y="3213915"/>
            <a:ext cx="6972369" cy="3351756"/>
            <a:chOff x="5050171" y="3277807"/>
            <a:chExt cx="7114032" cy="3419856"/>
          </a:xfrm>
        </p:grpSpPr>
        <p:sp>
          <p:nvSpPr>
            <p:cNvPr id="121" name="Rectangle 120"/>
            <p:cNvSpPr/>
            <p:nvPr/>
          </p:nvSpPr>
          <p:spPr bwMode="auto">
            <a:xfrm>
              <a:off x="5137162"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Solution host</a:t>
              </a:r>
            </a:p>
          </p:txBody>
        </p:sp>
        <p:sp>
          <p:nvSpPr>
            <p:cNvPr id="71" name="Rectangle 70"/>
            <p:cNvSpPr/>
            <p:nvPr/>
          </p:nvSpPr>
          <p:spPr bwMode="auto">
            <a:xfrm>
              <a:off x="5050171" y="3277807"/>
              <a:ext cx="7114032"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LOOSELY COUPLED</a:t>
              </a:r>
            </a:p>
          </p:txBody>
        </p:sp>
        <p:sp>
          <p:nvSpPr>
            <p:cNvPr id="122" name="Rectangle 121"/>
            <p:cNvSpPr/>
            <p:nvPr/>
          </p:nvSpPr>
          <p:spPr bwMode="auto">
            <a:xfrm>
              <a:off x="5137162" y="5793960"/>
              <a:ext cx="2984210"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123" name="Rectangle 122"/>
            <p:cNvSpPr/>
            <p:nvPr/>
          </p:nvSpPr>
          <p:spPr bwMode="auto">
            <a:xfrm>
              <a:off x="5264276" y="4697631"/>
              <a:ext cx="2745005" cy="87659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148" name="Rectangle 147"/>
            <p:cNvSpPr/>
            <p:nvPr/>
          </p:nvSpPr>
          <p:spPr bwMode="auto">
            <a:xfrm rot="5400000">
              <a:off x="7660023" y="4357343"/>
              <a:ext cx="1888743" cy="79406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9" tIns="0" rIns="179238" bIns="0" numCol="1" spcCol="0" rtlCol="0" fromWordArt="0" anchor="ctr" anchorCtr="0" forceAA="0" compatLnSpc="1">
              <a:prstTxWarp prst="textNoShape">
                <a:avLst/>
              </a:prstTxWarp>
              <a:noAutofit/>
            </a:bodyPr>
            <a:lstStyle/>
            <a:p>
              <a:pPr defTabSz="914180">
                <a:lnSpc>
                  <a:spcPct val="90000"/>
                </a:lnSpc>
                <a:spcAft>
                  <a:spcPts val="588"/>
                </a:spcAft>
              </a:pPr>
              <a:r>
                <a:rPr lang="en-US" sz="1372" dirty="0">
                  <a:gradFill>
                    <a:gsLst>
                      <a:gs pos="76068">
                        <a:srgbClr val="FFFFFF"/>
                      </a:gs>
                      <a:gs pos="55000">
                        <a:srgbClr val="FFFFFF"/>
                      </a:gs>
                    </a:gsLst>
                    <a:lin ang="5400000" scaled="0"/>
                  </a:gradFill>
                  <a:cs typeface="Segoe UI Semilight" panose="020B0402040204020203" pitchFamily="34" charset="0"/>
                </a:rPr>
                <a:t>O365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APIs and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Office.js</a:t>
              </a:r>
            </a:p>
          </p:txBody>
        </p:sp>
        <p:sp>
          <p:nvSpPr>
            <p:cNvPr id="149" name="Rectangle 148"/>
            <p:cNvSpPr/>
            <p:nvPr/>
          </p:nvSpPr>
          <p:spPr bwMode="auto">
            <a:xfrm>
              <a:off x="9072397"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Productivity service</a:t>
              </a:r>
            </a:p>
          </p:txBody>
        </p:sp>
        <p:sp>
          <p:nvSpPr>
            <p:cNvPr id="151" name="Freeform 17"/>
            <p:cNvSpPr>
              <a:spLocks noChangeAspect="1" noEditPoints="1"/>
            </p:cNvSpPr>
            <p:nvPr/>
          </p:nvSpPr>
          <p:spPr bwMode="auto">
            <a:xfrm>
              <a:off x="5276976" y="4346362"/>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3" name="Freeform 6"/>
            <p:cNvSpPr>
              <a:spLocks noChangeAspect="1" noEditPoints="1"/>
            </p:cNvSpPr>
            <p:nvPr/>
          </p:nvSpPr>
          <p:spPr bwMode="auto">
            <a:xfrm>
              <a:off x="6777846" y="4328307"/>
              <a:ext cx="820754" cy="237904"/>
            </a:xfrm>
            <a:custGeom>
              <a:avLst/>
              <a:gdLst>
                <a:gd name="T0" fmla="*/ 1370 w 3468"/>
                <a:gd name="T1" fmla="*/ 510 h 1003"/>
                <a:gd name="T2" fmla="*/ 1226 w 3468"/>
                <a:gd name="T3" fmla="*/ 712 h 1003"/>
                <a:gd name="T4" fmla="*/ 1645 w 3468"/>
                <a:gd name="T5" fmla="*/ 157 h 1003"/>
                <a:gd name="T6" fmla="*/ 1603 w 3468"/>
                <a:gd name="T7" fmla="*/ 121 h 1003"/>
                <a:gd name="T8" fmla="*/ 1712 w 3468"/>
                <a:gd name="T9" fmla="*/ 383 h 1003"/>
                <a:gd name="T10" fmla="*/ 1417 w 3468"/>
                <a:gd name="T11" fmla="*/ 616 h 1003"/>
                <a:gd name="T12" fmla="*/ 1592 w 3468"/>
                <a:gd name="T13" fmla="*/ 881 h 1003"/>
                <a:gd name="T14" fmla="*/ 1182 w 3468"/>
                <a:gd name="T15" fmla="*/ 15 h 1003"/>
                <a:gd name="T16" fmla="*/ 920 w 3468"/>
                <a:gd name="T17" fmla="*/ 505 h 1003"/>
                <a:gd name="T18" fmla="*/ 538 w 3468"/>
                <a:gd name="T19" fmla="*/ 685 h 1003"/>
                <a:gd name="T20" fmla="*/ 86 w 3468"/>
                <a:gd name="T21" fmla="*/ 838 h 1003"/>
                <a:gd name="T22" fmla="*/ 536 w 3468"/>
                <a:gd name="T23" fmla="*/ 80 h 1003"/>
                <a:gd name="T24" fmla="*/ 169 w 3468"/>
                <a:gd name="T25" fmla="*/ 594 h 1003"/>
                <a:gd name="T26" fmla="*/ 369 w 3468"/>
                <a:gd name="T27" fmla="*/ 407 h 1003"/>
                <a:gd name="T28" fmla="*/ 866 w 3468"/>
                <a:gd name="T29" fmla="*/ 260 h 1003"/>
                <a:gd name="T30" fmla="*/ 866 w 3468"/>
                <a:gd name="T31" fmla="*/ 261 h 1003"/>
                <a:gd name="T32" fmla="*/ 2650 w 3468"/>
                <a:gd name="T33" fmla="*/ 148 h 1003"/>
                <a:gd name="T34" fmla="*/ 2660 w 3468"/>
                <a:gd name="T35" fmla="*/ 327 h 1003"/>
                <a:gd name="T36" fmla="*/ 2618 w 3468"/>
                <a:gd name="T37" fmla="*/ 171 h 1003"/>
                <a:gd name="T38" fmla="*/ 1419 w 3468"/>
                <a:gd name="T39" fmla="*/ 151 h 1003"/>
                <a:gd name="T40" fmla="*/ 1434 w 3468"/>
                <a:gd name="T41" fmla="*/ 115 h 1003"/>
                <a:gd name="T42" fmla="*/ 1346 w 3468"/>
                <a:gd name="T43" fmla="*/ 386 h 1003"/>
                <a:gd name="T44" fmla="*/ 2226 w 3468"/>
                <a:gd name="T45" fmla="*/ 165 h 1003"/>
                <a:gd name="T46" fmla="*/ 2225 w 3468"/>
                <a:gd name="T47" fmla="*/ 235 h 1003"/>
                <a:gd name="T48" fmla="*/ 2719 w 3468"/>
                <a:gd name="T49" fmla="*/ 643 h 1003"/>
                <a:gd name="T50" fmla="*/ 2729 w 3468"/>
                <a:gd name="T51" fmla="*/ 822 h 1003"/>
                <a:gd name="T52" fmla="*/ 2577 w 3468"/>
                <a:gd name="T53" fmla="*/ 627 h 1003"/>
                <a:gd name="T54" fmla="*/ 2588 w 3468"/>
                <a:gd name="T55" fmla="*/ 667 h 1003"/>
                <a:gd name="T56" fmla="*/ 2792 w 3468"/>
                <a:gd name="T57" fmla="*/ 345 h 1003"/>
                <a:gd name="T58" fmla="*/ 2783 w 3468"/>
                <a:gd name="T59" fmla="*/ 43 h 1003"/>
                <a:gd name="T60" fmla="*/ 2741 w 3468"/>
                <a:gd name="T61" fmla="*/ 314 h 1003"/>
                <a:gd name="T62" fmla="*/ 2838 w 3468"/>
                <a:gd name="T63" fmla="*/ 616 h 1003"/>
                <a:gd name="T64" fmla="*/ 2901 w 3468"/>
                <a:gd name="T65" fmla="*/ 650 h 1003"/>
                <a:gd name="T66" fmla="*/ 1916 w 3468"/>
                <a:gd name="T67" fmla="*/ 741 h 1003"/>
                <a:gd name="T68" fmla="*/ 1672 w 3468"/>
                <a:gd name="T69" fmla="*/ 1003 h 1003"/>
                <a:gd name="T70" fmla="*/ 1887 w 3468"/>
                <a:gd name="T71" fmla="*/ 645 h 1003"/>
                <a:gd name="T72" fmla="*/ 1715 w 3468"/>
                <a:gd name="T73" fmla="*/ 773 h 1003"/>
                <a:gd name="T74" fmla="*/ 3435 w 3468"/>
                <a:gd name="T75" fmla="*/ 836 h 1003"/>
                <a:gd name="T76" fmla="*/ 3468 w 3468"/>
                <a:gd name="T77" fmla="*/ 694 h 1003"/>
                <a:gd name="T78" fmla="*/ 3093 w 3468"/>
                <a:gd name="T79" fmla="*/ 536 h 1003"/>
                <a:gd name="T80" fmla="*/ 3162 w 3468"/>
                <a:gd name="T81" fmla="*/ 881 h 1003"/>
                <a:gd name="T82" fmla="*/ 2416 w 3468"/>
                <a:gd name="T83" fmla="*/ 671 h 1003"/>
                <a:gd name="T84" fmla="*/ 2434 w 3468"/>
                <a:gd name="T85" fmla="*/ 677 h 1003"/>
                <a:gd name="T86" fmla="*/ 1968 w 3468"/>
                <a:gd name="T87" fmla="*/ 881 h 1003"/>
                <a:gd name="T88" fmla="*/ 1965 w 3468"/>
                <a:gd name="T89" fmla="*/ 242 h 1003"/>
                <a:gd name="T90" fmla="*/ 1946 w 3468"/>
                <a:gd name="T91" fmla="*/ 367 h 1003"/>
                <a:gd name="T92" fmla="*/ 1856 w 3468"/>
                <a:gd name="T93" fmla="*/ 115 h 1003"/>
                <a:gd name="T94" fmla="*/ 1778 w 3468"/>
                <a:gd name="T95" fmla="*/ 228 h 1003"/>
                <a:gd name="T96" fmla="*/ 2096 w 3468"/>
                <a:gd name="T97" fmla="*/ 850 h 1003"/>
                <a:gd name="T98" fmla="*/ 2257 w 3468"/>
                <a:gd name="T99" fmla="*/ 672 h 1003"/>
                <a:gd name="T100" fmla="*/ 2257 w 3468"/>
                <a:gd name="T101" fmla="*/ 825 h 1003"/>
                <a:gd name="T102" fmla="*/ 2083 w 3468"/>
                <a:gd name="T103" fmla="*/ 132 h 1003"/>
                <a:gd name="T104" fmla="*/ 2055 w 3468"/>
                <a:gd name="T105" fmla="*/ 386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68" h="1003">
                  <a:moveTo>
                    <a:pt x="1226" y="842"/>
                  </a:moveTo>
                  <a:cubicBezTo>
                    <a:pt x="1379" y="842"/>
                    <a:pt x="1379" y="842"/>
                    <a:pt x="1379" y="842"/>
                  </a:cubicBezTo>
                  <a:cubicBezTo>
                    <a:pt x="1379" y="881"/>
                    <a:pt x="1379" y="881"/>
                    <a:pt x="1379" y="881"/>
                  </a:cubicBezTo>
                  <a:cubicBezTo>
                    <a:pt x="1182" y="881"/>
                    <a:pt x="1182" y="881"/>
                    <a:pt x="1182" y="881"/>
                  </a:cubicBezTo>
                  <a:cubicBezTo>
                    <a:pt x="1182" y="510"/>
                    <a:pt x="1182" y="510"/>
                    <a:pt x="1182" y="510"/>
                  </a:cubicBezTo>
                  <a:cubicBezTo>
                    <a:pt x="1370" y="510"/>
                    <a:pt x="1370" y="510"/>
                    <a:pt x="1370" y="510"/>
                  </a:cubicBezTo>
                  <a:cubicBezTo>
                    <a:pt x="1370" y="549"/>
                    <a:pt x="1370" y="549"/>
                    <a:pt x="1370" y="549"/>
                  </a:cubicBezTo>
                  <a:cubicBezTo>
                    <a:pt x="1226" y="549"/>
                    <a:pt x="1226" y="549"/>
                    <a:pt x="1226" y="549"/>
                  </a:cubicBezTo>
                  <a:cubicBezTo>
                    <a:pt x="1226" y="673"/>
                    <a:pt x="1226" y="673"/>
                    <a:pt x="1226" y="673"/>
                  </a:cubicBezTo>
                  <a:cubicBezTo>
                    <a:pt x="1360" y="673"/>
                    <a:pt x="1360" y="673"/>
                    <a:pt x="1360" y="673"/>
                  </a:cubicBezTo>
                  <a:cubicBezTo>
                    <a:pt x="1360" y="712"/>
                    <a:pt x="1360" y="712"/>
                    <a:pt x="1360" y="712"/>
                  </a:cubicBezTo>
                  <a:cubicBezTo>
                    <a:pt x="1226" y="712"/>
                    <a:pt x="1226" y="712"/>
                    <a:pt x="1226" y="712"/>
                  </a:cubicBezTo>
                  <a:lnTo>
                    <a:pt x="1226" y="842"/>
                  </a:lnTo>
                  <a:close/>
                  <a:moveTo>
                    <a:pt x="1712" y="347"/>
                  </a:moveTo>
                  <a:cubicBezTo>
                    <a:pt x="1704" y="353"/>
                    <a:pt x="1695" y="356"/>
                    <a:pt x="1684" y="356"/>
                  </a:cubicBezTo>
                  <a:cubicBezTo>
                    <a:pt x="1670" y="356"/>
                    <a:pt x="1660" y="352"/>
                    <a:pt x="1654" y="345"/>
                  </a:cubicBezTo>
                  <a:cubicBezTo>
                    <a:pt x="1648" y="337"/>
                    <a:pt x="1645" y="324"/>
                    <a:pt x="1645" y="307"/>
                  </a:cubicBezTo>
                  <a:cubicBezTo>
                    <a:pt x="1645" y="157"/>
                    <a:pt x="1645" y="157"/>
                    <a:pt x="1645" y="157"/>
                  </a:cubicBezTo>
                  <a:cubicBezTo>
                    <a:pt x="1712" y="157"/>
                    <a:pt x="1712" y="157"/>
                    <a:pt x="1712" y="157"/>
                  </a:cubicBezTo>
                  <a:cubicBezTo>
                    <a:pt x="1712" y="121"/>
                    <a:pt x="1712" y="121"/>
                    <a:pt x="1712" y="121"/>
                  </a:cubicBezTo>
                  <a:cubicBezTo>
                    <a:pt x="1645" y="121"/>
                    <a:pt x="1645" y="121"/>
                    <a:pt x="1645" y="121"/>
                  </a:cubicBezTo>
                  <a:cubicBezTo>
                    <a:pt x="1645" y="43"/>
                    <a:pt x="1645" y="43"/>
                    <a:pt x="1645" y="43"/>
                  </a:cubicBezTo>
                  <a:cubicBezTo>
                    <a:pt x="1603" y="56"/>
                    <a:pt x="1603" y="56"/>
                    <a:pt x="1603" y="56"/>
                  </a:cubicBezTo>
                  <a:cubicBezTo>
                    <a:pt x="1603" y="121"/>
                    <a:pt x="1603" y="121"/>
                    <a:pt x="1603" y="121"/>
                  </a:cubicBezTo>
                  <a:cubicBezTo>
                    <a:pt x="1557" y="121"/>
                    <a:pt x="1557" y="121"/>
                    <a:pt x="1557" y="121"/>
                  </a:cubicBezTo>
                  <a:cubicBezTo>
                    <a:pt x="1557" y="157"/>
                    <a:pt x="1557" y="157"/>
                    <a:pt x="1557" y="157"/>
                  </a:cubicBezTo>
                  <a:cubicBezTo>
                    <a:pt x="1603" y="157"/>
                    <a:pt x="1603" y="157"/>
                    <a:pt x="1603" y="157"/>
                  </a:cubicBezTo>
                  <a:cubicBezTo>
                    <a:pt x="1603" y="314"/>
                    <a:pt x="1603" y="314"/>
                    <a:pt x="1603" y="314"/>
                  </a:cubicBezTo>
                  <a:cubicBezTo>
                    <a:pt x="1603" y="366"/>
                    <a:pt x="1626" y="392"/>
                    <a:pt x="1672" y="392"/>
                  </a:cubicBezTo>
                  <a:cubicBezTo>
                    <a:pt x="1688" y="392"/>
                    <a:pt x="1702" y="389"/>
                    <a:pt x="1712" y="383"/>
                  </a:cubicBezTo>
                  <a:lnTo>
                    <a:pt x="1712" y="347"/>
                  </a:lnTo>
                  <a:close/>
                  <a:moveTo>
                    <a:pt x="1596" y="616"/>
                  </a:moveTo>
                  <a:cubicBezTo>
                    <a:pt x="1530" y="727"/>
                    <a:pt x="1530" y="727"/>
                    <a:pt x="1530" y="727"/>
                  </a:cubicBezTo>
                  <a:cubicBezTo>
                    <a:pt x="1529" y="727"/>
                    <a:pt x="1529" y="727"/>
                    <a:pt x="1529" y="727"/>
                  </a:cubicBezTo>
                  <a:cubicBezTo>
                    <a:pt x="1466" y="616"/>
                    <a:pt x="1466" y="616"/>
                    <a:pt x="1466" y="616"/>
                  </a:cubicBezTo>
                  <a:cubicBezTo>
                    <a:pt x="1417" y="616"/>
                    <a:pt x="1417" y="616"/>
                    <a:pt x="1417" y="616"/>
                  </a:cubicBezTo>
                  <a:cubicBezTo>
                    <a:pt x="1503" y="751"/>
                    <a:pt x="1503" y="751"/>
                    <a:pt x="1503" y="751"/>
                  </a:cubicBezTo>
                  <a:cubicBezTo>
                    <a:pt x="1413" y="881"/>
                    <a:pt x="1413" y="881"/>
                    <a:pt x="1413" y="881"/>
                  </a:cubicBezTo>
                  <a:cubicBezTo>
                    <a:pt x="1462" y="881"/>
                    <a:pt x="1462" y="881"/>
                    <a:pt x="1462" y="881"/>
                  </a:cubicBezTo>
                  <a:cubicBezTo>
                    <a:pt x="1527" y="776"/>
                    <a:pt x="1527" y="776"/>
                    <a:pt x="1527" y="776"/>
                  </a:cubicBezTo>
                  <a:cubicBezTo>
                    <a:pt x="1528" y="776"/>
                    <a:pt x="1528" y="776"/>
                    <a:pt x="1528" y="776"/>
                  </a:cubicBezTo>
                  <a:cubicBezTo>
                    <a:pt x="1592" y="881"/>
                    <a:pt x="1592" y="881"/>
                    <a:pt x="1592" y="881"/>
                  </a:cubicBezTo>
                  <a:cubicBezTo>
                    <a:pt x="1641" y="881"/>
                    <a:pt x="1641" y="881"/>
                    <a:pt x="1641" y="881"/>
                  </a:cubicBezTo>
                  <a:cubicBezTo>
                    <a:pt x="1553" y="750"/>
                    <a:pt x="1553" y="750"/>
                    <a:pt x="1553" y="750"/>
                  </a:cubicBezTo>
                  <a:cubicBezTo>
                    <a:pt x="1642" y="616"/>
                    <a:pt x="1642" y="616"/>
                    <a:pt x="1642" y="616"/>
                  </a:cubicBezTo>
                  <a:lnTo>
                    <a:pt x="1596" y="616"/>
                  </a:lnTo>
                  <a:close/>
                  <a:moveTo>
                    <a:pt x="1226" y="15"/>
                  </a:moveTo>
                  <a:cubicBezTo>
                    <a:pt x="1182" y="15"/>
                    <a:pt x="1182" y="15"/>
                    <a:pt x="1182" y="15"/>
                  </a:cubicBezTo>
                  <a:cubicBezTo>
                    <a:pt x="1182" y="386"/>
                    <a:pt x="1182" y="386"/>
                    <a:pt x="1182" y="386"/>
                  </a:cubicBezTo>
                  <a:cubicBezTo>
                    <a:pt x="1226" y="386"/>
                    <a:pt x="1226" y="386"/>
                    <a:pt x="1226" y="386"/>
                  </a:cubicBezTo>
                  <a:lnTo>
                    <a:pt x="1226" y="15"/>
                  </a:lnTo>
                  <a:close/>
                  <a:moveTo>
                    <a:pt x="878" y="282"/>
                  </a:moveTo>
                  <a:cubicBezTo>
                    <a:pt x="907" y="336"/>
                    <a:pt x="922" y="399"/>
                    <a:pt x="922" y="464"/>
                  </a:cubicBezTo>
                  <a:cubicBezTo>
                    <a:pt x="922" y="476"/>
                    <a:pt x="921" y="492"/>
                    <a:pt x="920" y="505"/>
                  </a:cubicBezTo>
                  <a:cubicBezTo>
                    <a:pt x="919" y="508"/>
                    <a:pt x="919" y="511"/>
                    <a:pt x="919" y="514"/>
                  </a:cubicBezTo>
                  <a:cubicBezTo>
                    <a:pt x="372" y="514"/>
                    <a:pt x="372" y="514"/>
                    <a:pt x="372" y="514"/>
                  </a:cubicBezTo>
                  <a:cubicBezTo>
                    <a:pt x="368" y="514"/>
                    <a:pt x="368" y="514"/>
                    <a:pt x="368" y="514"/>
                  </a:cubicBezTo>
                  <a:cubicBezTo>
                    <a:pt x="368" y="518"/>
                    <a:pt x="368" y="518"/>
                    <a:pt x="368" y="518"/>
                  </a:cubicBezTo>
                  <a:cubicBezTo>
                    <a:pt x="369" y="521"/>
                    <a:pt x="369" y="521"/>
                    <a:pt x="369" y="521"/>
                  </a:cubicBezTo>
                  <a:cubicBezTo>
                    <a:pt x="369" y="610"/>
                    <a:pt x="446" y="685"/>
                    <a:pt x="538" y="685"/>
                  </a:cubicBezTo>
                  <a:cubicBezTo>
                    <a:pt x="602" y="685"/>
                    <a:pt x="666" y="649"/>
                    <a:pt x="693" y="597"/>
                  </a:cubicBezTo>
                  <a:cubicBezTo>
                    <a:pt x="904" y="597"/>
                    <a:pt x="904" y="597"/>
                    <a:pt x="904" y="597"/>
                  </a:cubicBezTo>
                  <a:cubicBezTo>
                    <a:pt x="875" y="677"/>
                    <a:pt x="824" y="743"/>
                    <a:pt x="757" y="787"/>
                  </a:cubicBezTo>
                  <a:cubicBezTo>
                    <a:pt x="693" y="830"/>
                    <a:pt x="617" y="852"/>
                    <a:pt x="536" y="852"/>
                  </a:cubicBezTo>
                  <a:cubicBezTo>
                    <a:pt x="474" y="852"/>
                    <a:pt x="417" y="840"/>
                    <a:pt x="365" y="816"/>
                  </a:cubicBezTo>
                  <a:cubicBezTo>
                    <a:pt x="246" y="881"/>
                    <a:pt x="142" y="895"/>
                    <a:pt x="86" y="838"/>
                  </a:cubicBezTo>
                  <a:cubicBezTo>
                    <a:pt x="0" y="751"/>
                    <a:pt x="112" y="455"/>
                    <a:pt x="303" y="263"/>
                  </a:cubicBezTo>
                  <a:cubicBezTo>
                    <a:pt x="310" y="255"/>
                    <a:pt x="353" y="215"/>
                    <a:pt x="354" y="214"/>
                  </a:cubicBezTo>
                  <a:cubicBezTo>
                    <a:pt x="353" y="215"/>
                    <a:pt x="331" y="226"/>
                    <a:pt x="329" y="227"/>
                  </a:cubicBezTo>
                  <a:cubicBezTo>
                    <a:pt x="243" y="275"/>
                    <a:pt x="167" y="365"/>
                    <a:pt x="153" y="381"/>
                  </a:cubicBezTo>
                  <a:cubicBezTo>
                    <a:pt x="172" y="302"/>
                    <a:pt x="214" y="231"/>
                    <a:pt x="274" y="178"/>
                  </a:cubicBezTo>
                  <a:cubicBezTo>
                    <a:pt x="345" y="115"/>
                    <a:pt x="439" y="80"/>
                    <a:pt x="536" y="80"/>
                  </a:cubicBezTo>
                  <a:cubicBezTo>
                    <a:pt x="542" y="80"/>
                    <a:pt x="547" y="80"/>
                    <a:pt x="553" y="80"/>
                  </a:cubicBezTo>
                  <a:cubicBezTo>
                    <a:pt x="690" y="16"/>
                    <a:pt x="821" y="0"/>
                    <a:pt x="875" y="54"/>
                  </a:cubicBezTo>
                  <a:cubicBezTo>
                    <a:pt x="923" y="103"/>
                    <a:pt x="920" y="185"/>
                    <a:pt x="878" y="282"/>
                  </a:cubicBezTo>
                  <a:close/>
                  <a:moveTo>
                    <a:pt x="339" y="803"/>
                  </a:moveTo>
                  <a:cubicBezTo>
                    <a:pt x="320" y="792"/>
                    <a:pt x="302" y="780"/>
                    <a:pt x="285" y="766"/>
                  </a:cubicBezTo>
                  <a:cubicBezTo>
                    <a:pt x="233" y="722"/>
                    <a:pt x="193" y="663"/>
                    <a:pt x="169" y="594"/>
                  </a:cubicBezTo>
                  <a:cubicBezTo>
                    <a:pt x="115" y="696"/>
                    <a:pt x="104" y="780"/>
                    <a:pt x="146" y="822"/>
                  </a:cubicBezTo>
                  <a:cubicBezTo>
                    <a:pt x="182" y="858"/>
                    <a:pt x="252" y="848"/>
                    <a:pt x="339" y="803"/>
                  </a:cubicBezTo>
                  <a:close/>
                  <a:moveTo>
                    <a:pt x="706" y="411"/>
                  </a:moveTo>
                  <a:cubicBezTo>
                    <a:pt x="705" y="407"/>
                    <a:pt x="705" y="407"/>
                    <a:pt x="705" y="407"/>
                  </a:cubicBezTo>
                  <a:cubicBezTo>
                    <a:pt x="701" y="319"/>
                    <a:pt x="630" y="251"/>
                    <a:pt x="543" y="251"/>
                  </a:cubicBezTo>
                  <a:cubicBezTo>
                    <a:pt x="453" y="251"/>
                    <a:pt x="373" y="322"/>
                    <a:pt x="369" y="407"/>
                  </a:cubicBezTo>
                  <a:cubicBezTo>
                    <a:pt x="368" y="411"/>
                    <a:pt x="368" y="411"/>
                    <a:pt x="368" y="411"/>
                  </a:cubicBezTo>
                  <a:cubicBezTo>
                    <a:pt x="372" y="411"/>
                    <a:pt x="372" y="411"/>
                    <a:pt x="372" y="411"/>
                  </a:cubicBezTo>
                  <a:cubicBezTo>
                    <a:pt x="702" y="411"/>
                    <a:pt x="702" y="411"/>
                    <a:pt x="702" y="411"/>
                  </a:cubicBezTo>
                  <a:lnTo>
                    <a:pt x="706" y="411"/>
                  </a:lnTo>
                  <a:close/>
                  <a:moveTo>
                    <a:pt x="866" y="261"/>
                  </a:moveTo>
                  <a:cubicBezTo>
                    <a:pt x="866" y="261"/>
                    <a:pt x="866" y="261"/>
                    <a:pt x="866" y="260"/>
                  </a:cubicBezTo>
                  <a:cubicBezTo>
                    <a:pt x="898" y="188"/>
                    <a:pt x="902" y="130"/>
                    <a:pt x="870" y="98"/>
                  </a:cubicBezTo>
                  <a:cubicBezTo>
                    <a:pt x="832" y="60"/>
                    <a:pt x="761" y="65"/>
                    <a:pt x="674" y="105"/>
                  </a:cubicBezTo>
                  <a:cubicBezTo>
                    <a:pt x="722" y="123"/>
                    <a:pt x="766" y="150"/>
                    <a:pt x="804" y="185"/>
                  </a:cubicBezTo>
                  <a:cubicBezTo>
                    <a:pt x="828" y="208"/>
                    <a:pt x="849" y="233"/>
                    <a:pt x="866" y="260"/>
                  </a:cubicBezTo>
                  <a:cubicBezTo>
                    <a:pt x="866" y="260"/>
                    <a:pt x="866" y="260"/>
                    <a:pt x="866" y="260"/>
                  </a:cubicBezTo>
                  <a:cubicBezTo>
                    <a:pt x="866" y="261"/>
                    <a:pt x="866" y="261"/>
                    <a:pt x="866" y="261"/>
                  </a:cubicBezTo>
                  <a:close/>
                  <a:moveTo>
                    <a:pt x="2480" y="356"/>
                  </a:moveTo>
                  <a:cubicBezTo>
                    <a:pt x="2458" y="331"/>
                    <a:pt x="2448" y="298"/>
                    <a:pt x="2448" y="255"/>
                  </a:cubicBezTo>
                  <a:cubicBezTo>
                    <a:pt x="2448" y="228"/>
                    <a:pt x="2453" y="204"/>
                    <a:pt x="2464" y="183"/>
                  </a:cubicBezTo>
                  <a:cubicBezTo>
                    <a:pt x="2474" y="161"/>
                    <a:pt x="2489" y="144"/>
                    <a:pt x="2507" y="132"/>
                  </a:cubicBezTo>
                  <a:cubicBezTo>
                    <a:pt x="2526" y="121"/>
                    <a:pt x="2547" y="115"/>
                    <a:pt x="2570" y="115"/>
                  </a:cubicBezTo>
                  <a:cubicBezTo>
                    <a:pt x="2604" y="115"/>
                    <a:pt x="2631" y="126"/>
                    <a:pt x="2650" y="148"/>
                  </a:cubicBezTo>
                  <a:cubicBezTo>
                    <a:pt x="2669" y="170"/>
                    <a:pt x="2679" y="202"/>
                    <a:pt x="2679" y="242"/>
                  </a:cubicBezTo>
                  <a:cubicBezTo>
                    <a:pt x="2679" y="264"/>
                    <a:pt x="2679" y="264"/>
                    <a:pt x="2679" y="264"/>
                  </a:cubicBezTo>
                  <a:cubicBezTo>
                    <a:pt x="2492" y="264"/>
                    <a:pt x="2492" y="264"/>
                    <a:pt x="2492" y="264"/>
                  </a:cubicBezTo>
                  <a:cubicBezTo>
                    <a:pt x="2492" y="294"/>
                    <a:pt x="2500" y="317"/>
                    <a:pt x="2515" y="333"/>
                  </a:cubicBezTo>
                  <a:cubicBezTo>
                    <a:pt x="2530" y="348"/>
                    <a:pt x="2551" y="356"/>
                    <a:pt x="2578" y="356"/>
                  </a:cubicBezTo>
                  <a:cubicBezTo>
                    <a:pt x="2608" y="356"/>
                    <a:pt x="2636" y="347"/>
                    <a:pt x="2660" y="327"/>
                  </a:cubicBezTo>
                  <a:cubicBezTo>
                    <a:pt x="2660" y="367"/>
                    <a:pt x="2660" y="367"/>
                    <a:pt x="2660" y="367"/>
                  </a:cubicBezTo>
                  <a:cubicBezTo>
                    <a:pt x="2637" y="384"/>
                    <a:pt x="2606" y="393"/>
                    <a:pt x="2568" y="393"/>
                  </a:cubicBezTo>
                  <a:cubicBezTo>
                    <a:pt x="2530" y="393"/>
                    <a:pt x="2501" y="380"/>
                    <a:pt x="2480" y="356"/>
                  </a:cubicBezTo>
                  <a:close/>
                  <a:moveTo>
                    <a:pt x="2492" y="228"/>
                  </a:moveTo>
                  <a:cubicBezTo>
                    <a:pt x="2635" y="228"/>
                    <a:pt x="2635" y="228"/>
                    <a:pt x="2635" y="228"/>
                  </a:cubicBezTo>
                  <a:cubicBezTo>
                    <a:pt x="2635" y="204"/>
                    <a:pt x="2629" y="185"/>
                    <a:pt x="2618" y="171"/>
                  </a:cubicBezTo>
                  <a:cubicBezTo>
                    <a:pt x="2606" y="158"/>
                    <a:pt x="2590" y="151"/>
                    <a:pt x="2569" y="151"/>
                  </a:cubicBezTo>
                  <a:cubicBezTo>
                    <a:pt x="2549" y="151"/>
                    <a:pt x="2533" y="158"/>
                    <a:pt x="2519" y="172"/>
                  </a:cubicBezTo>
                  <a:cubicBezTo>
                    <a:pt x="2505" y="186"/>
                    <a:pt x="2496" y="205"/>
                    <a:pt x="2492" y="228"/>
                  </a:cubicBezTo>
                  <a:close/>
                  <a:moveTo>
                    <a:pt x="1346" y="235"/>
                  </a:moveTo>
                  <a:cubicBezTo>
                    <a:pt x="1346" y="210"/>
                    <a:pt x="1353" y="190"/>
                    <a:pt x="1367" y="174"/>
                  </a:cubicBezTo>
                  <a:cubicBezTo>
                    <a:pt x="1381" y="159"/>
                    <a:pt x="1398" y="151"/>
                    <a:pt x="1419" y="151"/>
                  </a:cubicBezTo>
                  <a:cubicBezTo>
                    <a:pt x="1460" y="151"/>
                    <a:pt x="1481" y="179"/>
                    <a:pt x="1481" y="235"/>
                  </a:cubicBezTo>
                  <a:cubicBezTo>
                    <a:pt x="1481" y="386"/>
                    <a:pt x="1481" y="386"/>
                    <a:pt x="1481" y="386"/>
                  </a:cubicBezTo>
                  <a:cubicBezTo>
                    <a:pt x="1523" y="386"/>
                    <a:pt x="1523" y="386"/>
                    <a:pt x="1523" y="386"/>
                  </a:cubicBezTo>
                  <a:cubicBezTo>
                    <a:pt x="1523" y="224"/>
                    <a:pt x="1523" y="224"/>
                    <a:pt x="1523" y="224"/>
                  </a:cubicBezTo>
                  <a:cubicBezTo>
                    <a:pt x="1523" y="189"/>
                    <a:pt x="1515" y="162"/>
                    <a:pt x="1500" y="143"/>
                  </a:cubicBezTo>
                  <a:cubicBezTo>
                    <a:pt x="1485" y="124"/>
                    <a:pt x="1463" y="115"/>
                    <a:pt x="1434" y="115"/>
                  </a:cubicBezTo>
                  <a:cubicBezTo>
                    <a:pt x="1395" y="115"/>
                    <a:pt x="1366" y="131"/>
                    <a:pt x="1347" y="165"/>
                  </a:cubicBezTo>
                  <a:cubicBezTo>
                    <a:pt x="1346" y="165"/>
                    <a:pt x="1346" y="165"/>
                    <a:pt x="1346" y="165"/>
                  </a:cubicBezTo>
                  <a:cubicBezTo>
                    <a:pt x="1346" y="121"/>
                    <a:pt x="1346" y="121"/>
                    <a:pt x="1346" y="121"/>
                  </a:cubicBezTo>
                  <a:cubicBezTo>
                    <a:pt x="1303" y="121"/>
                    <a:pt x="1303" y="121"/>
                    <a:pt x="1303" y="121"/>
                  </a:cubicBezTo>
                  <a:cubicBezTo>
                    <a:pt x="1303" y="386"/>
                    <a:pt x="1303" y="386"/>
                    <a:pt x="1303" y="386"/>
                  </a:cubicBezTo>
                  <a:cubicBezTo>
                    <a:pt x="1346" y="386"/>
                    <a:pt x="1346" y="386"/>
                    <a:pt x="1346" y="386"/>
                  </a:cubicBezTo>
                  <a:lnTo>
                    <a:pt x="1346" y="235"/>
                  </a:lnTo>
                  <a:close/>
                  <a:moveTo>
                    <a:pt x="2402" y="386"/>
                  </a:moveTo>
                  <a:cubicBezTo>
                    <a:pt x="2402" y="224"/>
                    <a:pt x="2402" y="224"/>
                    <a:pt x="2402" y="224"/>
                  </a:cubicBezTo>
                  <a:cubicBezTo>
                    <a:pt x="2402" y="189"/>
                    <a:pt x="2394" y="162"/>
                    <a:pt x="2379" y="143"/>
                  </a:cubicBezTo>
                  <a:cubicBezTo>
                    <a:pt x="2364" y="124"/>
                    <a:pt x="2342" y="115"/>
                    <a:pt x="2313" y="115"/>
                  </a:cubicBezTo>
                  <a:cubicBezTo>
                    <a:pt x="2274" y="115"/>
                    <a:pt x="2245" y="131"/>
                    <a:pt x="2226" y="165"/>
                  </a:cubicBezTo>
                  <a:cubicBezTo>
                    <a:pt x="2225" y="165"/>
                    <a:pt x="2225" y="165"/>
                    <a:pt x="2225" y="165"/>
                  </a:cubicBezTo>
                  <a:cubicBezTo>
                    <a:pt x="2225" y="121"/>
                    <a:pt x="2225" y="121"/>
                    <a:pt x="2225" y="121"/>
                  </a:cubicBezTo>
                  <a:cubicBezTo>
                    <a:pt x="2182" y="121"/>
                    <a:pt x="2182" y="121"/>
                    <a:pt x="2182" y="121"/>
                  </a:cubicBezTo>
                  <a:cubicBezTo>
                    <a:pt x="2182" y="386"/>
                    <a:pt x="2182" y="386"/>
                    <a:pt x="2182" y="386"/>
                  </a:cubicBezTo>
                  <a:cubicBezTo>
                    <a:pt x="2225" y="386"/>
                    <a:pt x="2225" y="386"/>
                    <a:pt x="2225" y="386"/>
                  </a:cubicBezTo>
                  <a:cubicBezTo>
                    <a:pt x="2225" y="235"/>
                    <a:pt x="2225" y="235"/>
                    <a:pt x="2225" y="235"/>
                  </a:cubicBezTo>
                  <a:cubicBezTo>
                    <a:pt x="2225" y="210"/>
                    <a:pt x="2232" y="190"/>
                    <a:pt x="2246" y="174"/>
                  </a:cubicBezTo>
                  <a:cubicBezTo>
                    <a:pt x="2260" y="159"/>
                    <a:pt x="2277" y="151"/>
                    <a:pt x="2298" y="151"/>
                  </a:cubicBezTo>
                  <a:cubicBezTo>
                    <a:pt x="2339" y="151"/>
                    <a:pt x="2360" y="179"/>
                    <a:pt x="2360" y="235"/>
                  </a:cubicBezTo>
                  <a:cubicBezTo>
                    <a:pt x="2360" y="386"/>
                    <a:pt x="2360" y="386"/>
                    <a:pt x="2360" y="386"/>
                  </a:cubicBezTo>
                  <a:lnTo>
                    <a:pt x="2402" y="386"/>
                  </a:lnTo>
                  <a:close/>
                  <a:moveTo>
                    <a:pt x="2719" y="643"/>
                  </a:moveTo>
                  <a:cubicBezTo>
                    <a:pt x="2739" y="665"/>
                    <a:pt x="2748" y="697"/>
                    <a:pt x="2748" y="737"/>
                  </a:cubicBezTo>
                  <a:cubicBezTo>
                    <a:pt x="2748" y="759"/>
                    <a:pt x="2748" y="759"/>
                    <a:pt x="2748" y="759"/>
                  </a:cubicBezTo>
                  <a:cubicBezTo>
                    <a:pt x="2561" y="759"/>
                    <a:pt x="2561" y="759"/>
                    <a:pt x="2561" y="759"/>
                  </a:cubicBezTo>
                  <a:cubicBezTo>
                    <a:pt x="2562" y="789"/>
                    <a:pt x="2570" y="812"/>
                    <a:pt x="2585" y="828"/>
                  </a:cubicBezTo>
                  <a:cubicBezTo>
                    <a:pt x="2600" y="843"/>
                    <a:pt x="2621" y="851"/>
                    <a:pt x="2647" y="851"/>
                  </a:cubicBezTo>
                  <a:cubicBezTo>
                    <a:pt x="2677" y="851"/>
                    <a:pt x="2705" y="842"/>
                    <a:pt x="2729" y="822"/>
                  </a:cubicBezTo>
                  <a:cubicBezTo>
                    <a:pt x="2729" y="862"/>
                    <a:pt x="2729" y="862"/>
                    <a:pt x="2729" y="862"/>
                  </a:cubicBezTo>
                  <a:cubicBezTo>
                    <a:pt x="2706" y="879"/>
                    <a:pt x="2676" y="888"/>
                    <a:pt x="2637" y="888"/>
                  </a:cubicBezTo>
                  <a:cubicBezTo>
                    <a:pt x="2600" y="888"/>
                    <a:pt x="2570" y="875"/>
                    <a:pt x="2549" y="851"/>
                  </a:cubicBezTo>
                  <a:cubicBezTo>
                    <a:pt x="2528" y="826"/>
                    <a:pt x="2517" y="793"/>
                    <a:pt x="2517" y="750"/>
                  </a:cubicBezTo>
                  <a:cubicBezTo>
                    <a:pt x="2517" y="723"/>
                    <a:pt x="2522" y="699"/>
                    <a:pt x="2533" y="678"/>
                  </a:cubicBezTo>
                  <a:cubicBezTo>
                    <a:pt x="2544" y="656"/>
                    <a:pt x="2558" y="639"/>
                    <a:pt x="2577" y="627"/>
                  </a:cubicBezTo>
                  <a:cubicBezTo>
                    <a:pt x="2595" y="616"/>
                    <a:pt x="2616" y="610"/>
                    <a:pt x="2639" y="610"/>
                  </a:cubicBezTo>
                  <a:cubicBezTo>
                    <a:pt x="2673" y="610"/>
                    <a:pt x="2700" y="621"/>
                    <a:pt x="2719" y="643"/>
                  </a:cubicBezTo>
                  <a:close/>
                  <a:moveTo>
                    <a:pt x="2705" y="723"/>
                  </a:moveTo>
                  <a:cubicBezTo>
                    <a:pt x="2704" y="699"/>
                    <a:pt x="2698" y="680"/>
                    <a:pt x="2687" y="666"/>
                  </a:cubicBezTo>
                  <a:cubicBezTo>
                    <a:pt x="2675" y="653"/>
                    <a:pt x="2659" y="646"/>
                    <a:pt x="2638" y="646"/>
                  </a:cubicBezTo>
                  <a:cubicBezTo>
                    <a:pt x="2619" y="646"/>
                    <a:pt x="2602" y="653"/>
                    <a:pt x="2588" y="667"/>
                  </a:cubicBezTo>
                  <a:cubicBezTo>
                    <a:pt x="2574" y="681"/>
                    <a:pt x="2565" y="700"/>
                    <a:pt x="2562" y="723"/>
                  </a:cubicBezTo>
                  <a:lnTo>
                    <a:pt x="2705" y="723"/>
                  </a:lnTo>
                  <a:close/>
                  <a:moveTo>
                    <a:pt x="2850" y="383"/>
                  </a:moveTo>
                  <a:cubicBezTo>
                    <a:pt x="2850" y="347"/>
                    <a:pt x="2850" y="347"/>
                    <a:pt x="2850" y="347"/>
                  </a:cubicBezTo>
                  <a:cubicBezTo>
                    <a:pt x="2842" y="353"/>
                    <a:pt x="2833" y="356"/>
                    <a:pt x="2822" y="356"/>
                  </a:cubicBezTo>
                  <a:cubicBezTo>
                    <a:pt x="2808" y="356"/>
                    <a:pt x="2798" y="352"/>
                    <a:pt x="2792" y="345"/>
                  </a:cubicBezTo>
                  <a:cubicBezTo>
                    <a:pt x="2786" y="337"/>
                    <a:pt x="2783" y="324"/>
                    <a:pt x="2783" y="307"/>
                  </a:cubicBezTo>
                  <a:cubicBezTo>
                    <a:pt x="2783" y="157"/>
                    <a:pt x="2783" y="157"/>
                    <a:pt x="2783" y="157"/>
                  </a:cubicBezTo>
                  <a:cubicBezTo>
                    <a:pt x="2850" y="157"/>
                    <a:pt x="2850" y="157"/>
                    <a:pt x="2850" y="157"/>
                  </a:cubicBezTo>
                  <a:cubicBezTo>
                    <a:pt x="2850" y="121"/>
                    <a:pt x="2850" y="121"/>
                    <a:pt x="2850" y="121"/>
                  </a:cubicBezTo>
                  <a:cubicBezTo>
                    <a:pt x="2783" y="121"/>
                    <a:pt x="2783" y="121"/>
                    <a:pt x="2783" y="121"/>
                  </a:cubicBezTo>
                  <a:cubicBezTo>
                    <a:pt x="2783" y="43"/>
                    <a:pt x="2783" y="43"/>
                    <a:pt x="2783" y="43"/>
                  </a:cubicBezTo>
                  <a:cubicBezTo>
                    <a:pt x="2741" y="56"/>
                    <a:pt x="2741" y="56"/>
                    <a:pt x="2741" y="56"/>
                  </a:cubicBezTo>
                  <a:cubicBezTo>
                    <a:pt x="2741" y="121"/>
                    <a:pt x="2741" y="121"/>
                    <a:pt x="2741" y="121"/>
                  </a:cubicBezTo>
                  <a:cubicBezTo>
                    <a:pt x="2695" y="121"/>
                    <a:pt x="2695" y="121"/>
                    <a:pt x="2695" y="121"/>
                  </a:cubicBezTo>
                  <a:cubicBezTo>
                    <a:pt x="2695" y="157"/>
                    <a:pt x="2695" y="157"/>
                    <a:pt x="2695" y="157"/>
                  </a:cubicBezTo>
                  <a:cubicBezTo>
                    <a:pt x="2741" y="157"/>
                    <a:pt x="2741" y="157"/>
                    <a:pt x="2741" y="157"/>
                  </a:cubicBezTo>
                  <a:cubicBezTo>
                    <a:pt x="2741" y="314"/>
                    <a:pt x="2741" y="314"/>
                    <a:pt x="2741" y="314"/>
                  </a:cubicBezTo>
                  <a:cubicBezTo>
                    <a:pt x="2741" y="366"/>
                    <a:pt x="2764" y="392"/>
                    <a:pt x="2810" y="392"/>
                  </a:cubicBezTo>
                  <a:cubicBezTo>
                    <a:pt x="2826" y="392"/>
                    <a:pt x="2840" y="389"/>
                    <a:pt x="2850" y="383"/>
                  </a:cubicBezTo>
                  <a:close/>
                  <a:moveTo>
                    <a:pt x="2866" y="627"/>
                  </a:moveTo>
                  <a:cubicBezTo>
                    <a:pt x="2854" y="638"/>
                    <a:pt x="2845" y="652"/>
                    <a:pt x="2839" y="671"/>
                  </a:cubicBezTo>
                  <a:cubicBezTo>
                    <a:pt x="2838" y="671"/>
                    <a:pt x="2838" y="671"/>
                    <a:pt x="2838" y="671"/>
                  </a:cubicBezTo>
                  <a:cubicBezTo>
                    <a:pt x="2838" y="616"/>
                    <a:pt x="2838" y="616"/>
                    <a:pt x="2838" y="616"/>
                  </a:cubicBezTo>
                  <a:cubicBezTo>
                    <a:pt x="2796" y="616"/>
                    <a:pt x="2796" y="616"/>
                    <a:pt x="2796" y="616"/>
                  </a:cubicBezTo>
                  <a:cubicBezTo>
                    <a:pt x="2796" y="881"/>
                    <a:pt x="2796" y="881"/>
                    <a:pt x="2796" y="881"/>
                  </a:cubicBezTo>
                  <a:cubicBezTo>
                    <a:pt x="2838" y="881"/>
                    <a:pt x="2838" y="881"/>
                    <a:pt x="2838" y="881"/>
                  </a:cubicBezTo>
                  <a:cubicBezTo>
                    <a:pt x="2838" y="746"/>
                    <a:pt x="2838" y="746"/>
                    <a:pt x="2838" y="746"/>
                  </a:cubicBezTo>
                  <a:cubicBezTo>
                    <a:pt x="2838" y="718"/>
                    <a:pt x="2844" y="695"/>
                    <a:pt x="2856" y="677"/>
                  </a:cubicBezTo>
                  <a:cubicBezTo>
                    <a:pt x="2867" y="659"/>
                    <a:pt x="2883" y="650"/>
                    <a:pt x="2901" y="650"/>
                  </a:cubicBezTo>
                  <a:cubicBezTo>
                    <a:pt x="2915" y="650"/>
                    <a:pt x="2926" y="653"/>
                    <a:pt x="2934" y="659"/>
                  </a:cubicBezTo>
                  <a:cubicBezTo>
                    <a:pt x="2934" y="615"/>
                    <a:pt x="2934" y="615"/>
                    <a:pt x="2934" y="615"/>
                  </a:cubicBezTo>
                  <a:cubicBezTo>
                    <a:pt x="2928" y="613"/>
                    <a:pt x="2920" y="611"/>
                    <a:pt x="2908" y="611"/>
                  </a:cubicBezTo>
                  <a:cubicBezTo>
                    <a:pt x="2893" y="611"/>
                    <a:pt x="2879" y="617"/>
                    <a:pt x="2866" y="627"/>
                  </a:cubicBezTo>
                  <a:close/>
                  <a:moveTo>
                    <a:pt x="1887" y="645"/>
                  </a:moveTo>
                  <a:cubicBezTo>
                    <a:pt x="1906" y="668"/>
                    <a:pt x="1916" y="700"/>
                    <a:pt x="1916" y="741"/>
                  </a:cubicBezTo>
                  <a:cubicBezTo>
                    <a:pt x="1916" y="785"/>
                    <a:pt x="1905" y="821"/>
                    <a:pt x="1883" y="848"/>
                  </a:cubicBezTo>
                  <a:cubicBezTo>
                    <a:pt x="1861" y="874"/>
                    <a:pt x="1832" y="888"/>
                    <a:pt x="1795" y="888"/>
                  </a:cubicBezTo>
                  <a:cubicBezTo>
                    <a:pt x="1760" y="888"/>
                    <a:pt x="1734" y="873"/>
                    <a:pt x="1716" y="843"/>
                  </a:cubicBezTo>
                  <a:cubicBezTo>
                    <a:pt x="1715" y="843"/>
                    <a:pt x="1715" y="843"/>
                    <a:pt x="1715" y="843"/>
                  </a:cubicBezTo>
                  <a:cubicBezTo>
                    <a:pt x="1715" y="1003"/>
                    <a:pt x="1715" y="1003"/>
                    <a:pt x="1715" y="1003"/>
                  </a:cubicBezTo>
                  <a:cubicBezTo>
                    <a:pt x="1672" y="1003"/>
                    <a:pt x="1672" y="1003"/>
                    <a:pt x="1672" y="1003"/>
                  </a:cubicBezTo>
                  <a:cubicBezTo>
                    <a:pt x="1672" y="616"/>
                    <a:pt x="1672" y="616"/>
                    <a:pt x="1672" y="616"/>
                  </a:cubicBezTo>
                  <a:cubicBezTo>
                    <a:pt x="1715" y="616"/>
                    <a:pt x="1715" y="616"/>
                    <a:pt x="1715" y="616"/>
                  </a:cubicBezTo>
                  <a:cubicBezTo>
                    <a:pt x="1715" y="663"/>
                    <a:pt x="1715" y="663"/>
                    <a:pt x="1715" y="663"/>
                  </a:cubicBezTo>
                  <a:cubicBezTo>
                    <a:pt x="1716" y="663"/>
                    <a:pt x="1716" y="663"/>
                    <a:pt x="1716" y="663"/>
                  </a:cubicBezTo>
                  <a:cubicBezTo>
                    <a:pt x="1737" y="627"/>
                    <a:pt x="1767" y="610"/>
                    <a:pt x="1807" y="610"/>
                  </a:cubicBezTo>
                  <a:cubicBezTo>
                    <a:pt x="1841" y="610"/>
                    <a:pt x="1867" y="621"/>
                    <a:pt x="1887" y="645"/>
                  </a:cubicBezTo>
                  <a:close/>
                  <a:moveTo>
                    <a:pt x="1873" y="740"/>
                  </a:moveTo>
                  <a:cubicBezTo>
                    <a:pt x="1873" y="711"/>
                    <a:pt x="1866" y="688"/>
                    <a:pt x="1852" y="671"/>
                  </a:cubicBezTo>
                  <a:cubicBezTo>
                    <a:pt x="1839" y="654"/>
                    <a:pt x="1820" y="646"/>
                    <a:pt x="1797" y="646"/>
                  </a:cubicBezTo>
                  <a:cubicBezTo>
                    <a:pt x="1773" y="646"/>
                    <a:pt x="1753" y="654"/>
                    <a:pt x="1738" y="671"/>
                  </a:cubicBezTo>
                  <a:cubicBezTo>
                    <a:pt x="1722" y="688"/>
                    <a:pt x="1715" y="710"/>
                    <a:pt x="1715" y="736"/>
                  </a:cubicBezTo>
                  <a:cubicBezTo>
                    <a:pt x="1715" y="773"/>
                    <a:pt x="1715" y="773"/>
                    <a:pt x="1715" y="773"/>
                  </a:cubicBezTo>
                  <a:cubicBezTo>
                    <a:pt x="1715" y="795"/>
                    <a:pt x="1722" y="814"/>
                    <a:pt x="1737" y="829"/>
                  </a:cubicBezTo>
                  <a:cubicBezTo>
                    <a:pt x="1751" y="844"/>
                    <a:pt x="1769" y="851"/>
                    <a:pt x="1791" y="851"/>
                  </a:cubicBezTo>
                  <a:cubicBezTo>
                    <a:pt x="1816" y="851"/>
                    <a:pt x="1836" y="841"/>
                    <a:pt x="1851" y="822"/>
                  </a:cubicBezTo>
                  <a:cubicBezTo>
                    <a:pt x="1865" y="802"/>
                    <a:pt x="1873" y="775"/>
                    <a:pt x="1873" y="740"/>
                  </a:cubicBezTo>
                  <a:close/>
                  <a:moveTo>
                    <a:pt x="3468" y="694"/>
                  </a:moveTo>
                  <a:cubicBezTo>
                    <a:pt x="3468" y="755"/>
                    <a:pt x="3457" y="803"/>
                    <a:pt x="3435" y="836"/>
                  </a:cubicBezTo>
                  <a:cubicBezTo>
                    <a:pt x="3414" y="870"/>
                    <a:pt x="3383" y="887"/>
                    <a:pt x="3343" y="887"/>
                  </a:cubicBezTo>
                  <a:cubicBezTo>
                    <a:pt x="3306" y="887"/>
                    <a:pt x="3277" y="871"/>
                    <a:pt x="3257" y="839"/>
                  </a:cubicBezTo>
                  <a:cubicBezTo>
                    <a:pt x="3236" y="808"/>
                    <a:pt x="3226" y="762"/>
                    <a:pt x="3226" y="703"/>
                  </a:cubicBezTo>
                  <a:cubicBezTo>
                    <a:pt x="3226" y="638"/>
                    <a:pt x="3237" y="589"/>
                    <a:pt x="3258" y="555"/>
                  </a:cubicBezTo>
                  <a:cubicBezTo>
                    <a:pt x="3279" y="521"/>
                    <a:pt x="3310" y="503"/>
                    <a:pt x="3351" y="503"/>
                  </a:cubicBezTo>
                  <a:cubicBezTo>
                    <a:pt x="3429" y="503"/>
                    <a:pt x="3468" y="567"/>
                    <a:pt x="3468" y="694"/>
                  </a:cubicBezTo>
                  <a:close/>
                  <a:moveTo>
                    <a:pt x="3424" y="698"/>
                  </a:moveTo>
                  <a:cubicBezTo>
                    <a:pt x="3424" y="592"/>
                    <a:pt x="3399" y="539"/>
                    <a:pt x="3349" y="539"/>
                  </a:cubicBezTo>
                  <a:cubicBezTo>
                    <a:pt x="3296" y="539"/>
                    <a:pt x="3270" y="593"/>
                    <a:pt x="3270" y="701"/>
                  </a:cubicBezTo>
                  <a:cubicBezTo>
                    <a:pt x="3270" y="801"/>
                    <a:pt x="3296" y="851"/>
                    <a:pt x="3347" y="851"/>
                  </a:cubicBezTo>
                  <a:cubicBezTo>
                    <a:pt x="3399" y="851"/>
                    <a:pt x="3424" y="800"/>
                    <a:pt x="3424" y="698"/>
                  </a:cubicBezTo>
                  <a:close/>
                  <a:moveTo>
                    <a:pt x="3093" y="536"/>
                  </a:moveTo>
                  <a:cubicBezTo>
                    <a:pt x="3072" y="548"/>
                    <a:pt x="3052" y="556"/>
                    <a:pt x="3033" y="561"/>
                  </a:cubicBezTo>
                  <a:cubicBezTo>
                    <a:pt x="3033" y="604"/>
                    <a:pt x="3033" y="604"/>
                    <a:pt x="3033" y="604"/>
                  </a:cubicBezTo>
                  <a:cubicBezTo>
                    <a:pt x="3048" y="601"/>
                    <a:pt x="3064" y="594"/>
                    <a:pt x="3081" y="585"/>
                  </a:cubicBezTo>
                  <a:cubicBezTo>
                    <a:pt x="3099" y="576"/>
                    <a:pt x="3112" y="568"/>
                    <a:pt x="3119" y="560"/>
                  </a:cubicBezTo>
                  <a:cubicBezTo>
                    <a:pt x="3119" y="881"/>
                    <a:pt x="3119" y="881"/>
                    <a:pt x="3119" y="881"/>
                  </a:cubicBezTo>
                  <a:cubicBezTo>
                    <a:pt x="3162" y="881"/>
                    <a:pt x="3162" y="881"/>
                    <a:pt x="3162" y="881"/>
                  </a:cubicBezTo>
                  <a:cubicBezTo>
                    <a:pt x="3162" y="501"/>
                    <a:pt x="3162" y="501"/>
                    <a:pt x="3162" y="501"/>
                  </a:cubicBezTo>
                  <a:cubicBezTo>
                    <a:pt x="3145" y="501"/>
                    <a:pt x="3145" y="501"/>
                    <a:pt x="3145" y="501"/>
                  </a:cubicBezTo>
                  <a:cubicBezTo>
                    <a:pt x="3132" y="513"/>
                    <a:pt x="3115" y="525"/>
                    <a:pt x="3093" y="536"/>
                  </a:cubicBezTo>
                  <a:close/>
                  <a:moveTo>
                    <a:pt x="2444" y="627"/>
                  </a:moveTo>
                  <a:cubicBezTo>
                    <a:pt x="2432" y="638"/>
                    <a:pt x="2423" y="652"/>
                    <a:pt x="2417" y="671"/>
                  </a:cubicBezTo>
                  <a:cubicBezTo>
                    <a:pt x="2416" y="671"/>
                    <a:pt x="2416" y="671"/>
                    <a:pt x="2416" y="671"/>
                  </a:cubicBezTo>
                  <a:cubicBezTo>
                    <a:pt x="2416" y="616"/>
                    <a:pt x="2416" y="616"/>
                    <a:pt x="2416" y="616"/>
                  </a:cubicBezTo>
                  <a:cubicBezTo>
                    <a:pt x="2374" y="616"/>
                    <a:pt x="2374" y="616"/>
                    <a:pt x="2374" y="616"/>
                  </a:cubicBezTo>
                  <a:cubicBezTo>
                    <a:pt x="2374" y="881"/>
                    <a:pt x="2374" y="881"/>
                    <a:pt x="2374" y="881"/>
                  </a:cubicBezTo>
                  <a:cubicBezTo>
                    <a:pt x="2416" y="881"/>
                    <a:pt x="2416" y="881"/>
                    <a:pt x="2416" y="881"/>
                  </a:cubicBezTo>
                  <a:cubicBezTo>
                    <a:pt x="2416" y="746"/>
                    <a:pt x="2416" y="746"/>
                    <a:pt x="2416" y="746"/>
                  </a:cubicBezTo>
                  <a:cubicBezTo>
                    <a:pt x="2416" y="718"/>
                    <a:pt x="2422" y="695"/>
                    <a:pt x="2434" y="677"/>
                  </a:cubicBezTo>
                  <a:cubicBezTo>
                    <a:pt x="2446" y="659"/>
                    <a:pt x="2461" y="650"/>
                    <a:pt x="2480" y="650"/>
                  </a:cubicBezTo>
                  <a:cubicBezTo>
                    <a:pt x="2494" y="650"/>
                    <a:pt x="2504" y="653"/>
                    <a:pt x="2512" y="659"/>
                  </a:cubicBezTo>
                  <a:cubicBezTo>
                    <a:pt x="2512" y="615"/>
                    <a:pt x="2512" y="615"/>
                    <a:pt x="2512" y="615"/>
                  </a:cubicBezTo>
                  <a:cubicBezTo>
                    <a:pt x="2506" y="613"/>
                    <a:pt x="2498" y="611"/>
                    <a:pt x="2487" y="611"/>
                  </a:cubicBezTo>
                  <a:cubicBezTo>
                    <a:pt x="2471" y="611"/>
                    <a:pt x="2457" y="617"/>
                    <a:pt x="2444" y="627"/>
                  </a:cubicBezTo>
                  <a:close/>
                  <a:moveTo>
                    <a:pt x="1968" y="881"/>
                  </a:moveTo>
                  <a:cubicBezTo>
                    <a:pt x="2010" y="881"/>
                    <a:pt x="2010" y="881"/>
                    <a:pt x="2010" y="881"/>
                  </a:cubicBezTo>
                  <a:cubicBezTo>
                    <a:pt x="2010" y="489"/>
                    <a:pt x="2010" y="489"/>
                    <a:pt x="2010" y="489"/>
                  </a:cubicBezTo>
                  <a:cubicBezTo>
                    <a:pt x="1968" y="489"/>
                    <a:pt x="1968" y="489"/>
                    <a:pt x="1968" y="489"/>
                  </a:cubicBezTo>
                  <a:lnTo>
                    <a:pt x="1968" y="881"/>
                  </a:lnTo>
                  <a:close/>
                  <a:moveTo>
                    <a:pt x="1936" y="148"/>
                  </a:moveTo>
                  <a:cubicBezTo>
                    <a:pt x="1955" y="170"/>
                    <a:pt x="1965" y="202"/>
                    <a:pt x="1965" y="242"/>
                  </a:cubicBezTo>
                  <a:cubicBezTo>
                    <a:pt x="1965" y="264"/>
                    <a:pt x="1965" y="264"/>
                    <a:pt x="1965" y="264"/>
                  </a:cubicBezTo>
                  <a:cubicBezTo>
                    <a:pt x="1778" y="264"/>
                    <a:pt x="1778" y="264"/>
                    <a:pt x="1778" y="264"/>
                  </a:cubicBezTo>
                  <a:cubicBezTo>
                    <a:pt x="1779" y="294"/>
                    <a:pt x="1786" y="317"/>
                    <a:pt x="1802" y="333"/>
                  </a:cubicBezTo>
                  <a:cubicBezTo>
                    <a:pt x="1817" y="348"/>
                    <a:pt x="1838" y="356"/>
                    <a:pt x="1864" y="356"/>
                  </a:cubicBezTo>
                  <a:cubicBezTo>
                    <a:pt x="1894" y="356"/>
                    <a:pt x="1922" y="347"/>
                    <a:pt x="1946" y="327"/>
                  </a:cubicBezTo>
                  <a:cubicBezTo>
                    <a:pt x="1946" y="367"/>
                    <a:pt x="1946" y="367"/>
                    <a:pt x="1946" y="367"/>
                  </a:cubicBezTo>
                  <a:cubicBezTo>
                    <a:pt x="1923" y="384"/>
                    <a:pt x="1893" y="393"/>
                    <a:pt x="1854" y="393"/>
                  </a:cubicBezTo>
                  <a:cubicBezTo>
                    <a:pt x="1816" y="393"/>
                    <a:pt x="1787" y="380"/>
                    <a:pt x="1766" y="356"/>
                  </a:cubicBezTo>
                  <a:cubicBezTo>
                    <a:pt x="1744" y="331"/>
                    <a:pt x="1734" y="298"/>
                    <a:pt x="1734" y="255"/>
                  </a:cubicBezTo>
                  <a:cubicBezTo>
                    <a:pt x="1734" y="228"/>
                    <a:pt x="1739" y="204"/>
                    <a:pt x="1750" y="183"/>
                  </a:cubicBezTo>
                  <a:cubicBezTo>
                    <a:pt x="1760" y="161"/>
                    <a:pt x="1775" y="144"/>
                    <a:pt x="1794" y="132"/>
                  </a:cubicBezTo>
                  <a:cubicBezTo>
                    <a:pt x="1812" y="121"/>
                    <a:pt x="1833" y="115"/>
                    <a:pt x="1856" y="115"/>
                  </a:cubicBezTo>
                  <a:cubicBezTo>
                    <a:pt x="1890" y="115"/>
                    <a:pt x="1917" y="126"/>
                    <a:pt x="1936" y="148"/>
                  </a:cubicBezTo>
                  <a:close/>
                  <a:moveTo>
                    <a:pt x="1922" y="228"/>
                  </a:moveTo>
                  <a:cubicBezTo>
                    <a:pt x="1921" y="204"/>
                    <a:pt x="1915" y="185"/>
                    <a:pt x="1904" y="171"/>
                  </a:cubicBezTo>
                  <a:cubicBezTo>
                    <a:pt x="1892" y="158"/>
                    <a:pt x="1876" y="151"/>
                    <a:pt x="1855" y="151"/>
                  </a:cubicBezTo>
                  <a:cubicBezTo>
                    <a:pt x="1836" y="151"/>
                    <a:pt x="1819" y="158"/>
                    <a:pt x="1805" y="172"/>
                  </a:cubicBezTo>
                  <a:cubicBezTo>
                    <a:pt x="1791" y="186"/>
                    <a:pt x="1782" y="205"/>
                    <a:pt x="1778" y="228"/>
                  </a:cubicBezTo>
                  <a:lnTo>
                    <a:pt x="1922" y="228"/>
                  </a:lnTo>
                  <a:close/>
                  <a:moveTo>
                    <a:pt x="2289" y="646"/>
                  </a:moveTo>
                  <a:cubicBezTo>
                    <a:pt x="2311" y="671"/>
                    <a:pt x="2322" y="705"/>
                    <a:pt x="2322" y="747"/>
                  </a:cubicBezTo>
                  <a:cubicBezTo>
                    <a:pt x="2322" y="790"/>
                    <a:pt x="2310" y="823"/>
                    <a:pt x="2286" y="849"/>
                  </a:cubicBezTo>
                  <a:cubicBezTo>
                    <a:pt x="2262" y="875"/>
                    <a:pt x="2230" y="888"/>
                    <a:pt x="2190" y="888"/>
                  </a:cubicBezTo>
                  <a:cubicBezTo>
                    <a:pt x="2151" y="888"/>
                    <a:pt x="2120" y="875"/>
                    <a:pt x="2096" y="850"/>
                  </a:cubicBezTo>
                  <a:cubicBezTo>
                    <a:pt x="2073" y="825"/>
                    <a:pt x="2061" y="792"/>
                    <a:pt x="2061" y="752"/>
                  </a:cubicBezTo>
                  <a:cubicBezTo>
                    <a:pt x="2061" y="708"/>
                    <a:pt x="2073" y="673"/>
                    <a:pt x="2097" y="648"/>
                  </a:cubicBezTo>
                  <a:cubicBezTo>
                    <a:pt x="2121" y="622"/>
                    <a:pt x="2154" y="610"/>
                    <a:pt x="2196" y="610"/>
                  </a:cubicBezTo>
                  <a:cubicBezTo>
                    <a:pt x="2236" y="610"/>
                    <a:pt x="2267" y="622"/>
                    <a:pt x="2289" y="646"/>
                  </a:cubicBezTo>
                  <a:close/>
                  <a:moveTo>
                    <a:pt x="2279" y="749"/>
                  </a:moveTo>
                  <a:cubicBezTo>
                    <a:pt x="2279" y="716"/>
                    <a:pt x="2271" y="690"/>
                    <a:pt x="2257" y="672"/>
                  </a:cubicBezTo>
                  <a:cubicBezTo>
                    <a:pt x="2242" y="655"/>
                    <a:pt x="2221" y="646"/>
                    <a:pt x="2193" y="646"/>
                  </a:cubicBezTo>
                  <a:cubicBezTo>
                    <a:pt x="2166" y="646"/>
                    <a:pt x="2144" y="655"/>
                    <a:pt x="2129" y="673"/>
                  </a:cubicBezTo>
                  <a:cubicBezTo>
                    <a:pt x="2113" y="691"/>
                    <a:pt x="2105" y="717"/>
                    <a:pt x="2105" y="750"/>
                  </a:cubicBezTo>
                  <a:cubicBezTo>
                    <a:pt x="2105" y="782"/>
                    <a:pt x="2113" y="807"/>
                    <a:pt x="2129" y="824"/>
                  </a:cubicBezTo>
                  <a:cubicBezTo>
                    <a:pt x="2145" y="842"/>
                    <a:pt x="2166" y="851"/>
                    <a:pt x="2193" y="851"/>
                  </a:cubicBezTo>
                  <a:cubicBezTo>
                    <a:pt x="2221" y="851"/>
                    <a:pt x="2242" y="842"/>
                    <a:pt x="2257" y="825"/>
                  </a:cubicBezTo>
                  <a:cubicBezTo>
                    <a:pt x="2271" y="807"/>
                    <a:pt x="2279" y="782"/>
                    <a:pt x="2279" y="749"/>
                  </a:cubicBezTo>
                  <a:close/>
                  <a:moveTo>
                    <a:pt x="2119" y="155"/>
                  </a:moveTo>
                  <a:cubicBezTo>
                    <a:pt x="2133" y="155"/>
                    <a:pt x="2143" y="158"/>
                    <a:pt x="2151" y="164"/>
                  </a:cubicBezTo>
                  <a:cubicBezTo>
                    <a:pt x="2151" y="120"/>
                    <a:pt x="2151" y="120"/>
                    <a:pt x="2151" y="120"/>
                  </a:cubicBezTo>
                  <a:cubicBezTo>
                    <a:pt x="2145" y="118"/>
                    <a:pt x="2137" y="116"/>
                    <a:pt x="2126" y="116"/>
                  </a:cubicBezTo>
                  <a:cubicBezTo>
                    <a:pt x="2110" y="116"/>
                    <a:pt x="2096" y="122"/>
                    <a:pt x="2083" y="132"/>
                  </a:cubicBezTo>
                  <a:cubicBezTo>
                    <a:pt x="2071" y="143"/>
                    <a:pt x="2062" y="157"/>
                    <a:pt x="2056" y="176"/>
                  </a:cubicBezTo>
                  <a:cubicBezTo>
                    <a:pt x="2055" y="176"/>
                    <a:pt x="2055" y="176"/>
                    <a:pt x="2055" y="176"/>
                  </a:cubicBezTo>
                  <a:cubicBezTo>
                    <a:pt x="2055" y="121"/>
                    <a:pt x="2055" y="121"/>
                    <a:pt x="2055" y="121"/>
                  </a:cubicBezTo>
                  <a:cubicBezTo>
                    <a:pt x="2013" y="121"/>
                    <a:pt x="2013" y="121"/>
                    <a:pt x="2013" y="121"/>
                  </a:cubicBezTo>
                  <a:cubicBezTo>
                    <a:pt x="2013" y="386"/>
                    <a:pt x="2013" y="386"/>
                    <a:pt x="2013" y="386"/>
                  </a:cubicBezTo>
                  <a:cubicBezTo>
                    <a:pt x="2055" y="386"/>
                    <a:pt x="2055" y="386"/>
                    <a:pt x="2055" y="386"/>
                  </a:cubicBezTo>
                  <a:cubicBezTo>
                    <a:pt x="2055" y="251"/>
                    <a:pt x="2055" y="251"/>
                    <a:pt x="2055" y="251"/>
                  </a:cubicBezTo>
                  <a:cubicBezTo>
                    <a:pt x="2055" y="223"/>
                    <a:pt x="2061" y="200"/>
                    <a:pt x="2073" y="182"/>
                  </a:cubicBezTo>
                  <a:cubicBezTo>
                    <a:pt x="2084" y="164"/>
                    <a:pt x="2100" y="155"/>
                    <a:pt x="2119" y="15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pic>
          <p:nvPicPr>
            <p:cNvPr id="155" name="Picture 154"/>
            <p:cNvPicPr>
              <a:picLocks noChangeAspect="1"/>
            </p:cNvPicPr>
            <p:nvPr/>
          </p:nvPicPr>
          <p:blipFill>
            <a:blip r:embed="rId3"/>
            <a:stretch>
              <a:fillRect/>
            </a:stretch>
          </p:blipFill>
          <p:spPr>
            <a:xfrm>
              <a:off x="7728449" y="4312502"/>
              <a:ext cx="268132" cy="269514"/>
            </a:xfrm>
            <a:prstGeom prst="rect">
              <a:avLst/>
            </a:prstGeom>
          </p:spPr>
        </p:pic>
        <p:cxnSp>
          <p:nvCxnSpPr>
            <p:cNvPr id="126" name="Straight Connector 125"/>
            <p:cNvCxnSpPr/>
            <p:nvPr/>
          </p:nvCxnSpPr>
          <p:spPr>
            <a:xfrm>
              <a:off x="7799908" y="5361024"/>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799908" y="5126405"/>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799908" y="4891787"/>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Freeform 17"/>
            <p:cNvSpPr>
              <a:spLocks noChangeAspect="1" noEditPoints="1"/>
            </p:cNvSpPr>
            <p:nvPr/>
          </p:nvSpPr>
          <p:spPr bwMode="auto">
            <a:xfrm>
              <a:off x="6609897" y="5949540"/>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62" name="Freeform 33"/>
            <p:cNvSpPr>
              <a:spLocks noChangeAspect="1" noEditPoints="1"/>
            </p:cNvSpPr>
            <p:nvPr/>
          </p:nvSpPr>
          <p:spPr bwMode="auto">
            <a:xfrm>
              <a:off x="6474062" y="6278071"/>
              <a:ext cx="1506856" cy="170363"/>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66" name="Group 165"/>
            <p:cNvGrpSpPr/>
            <p:nvPr/>
          </p:nvGrpSpPr>
          <p:grpSpPr>
            <a:xfrm>
              <a:off x="9646636" y="4419817"/>
              <a:ext cx="1471891" cy="793196"/>
              <a:chOff x="9821694" y="4626178"/>
              <a:chExt cx="1276179" cy="687728"/>
            </a:xfrm>
          </p:grpSpPr>
          <p:sp>
            <p:nvSpPr>
              <p:cNvPr id="164" name="Freeform 23"/>
              <p:cNvSpPr>
                <a:spLocks noChangeAspect="1" noEditPoints="1"/>
              </p:cNvSpPr>
              <p:nvPr/>
            </p:nvSpPr>
            <p:spPr bwMode="auto">
              <a:xfrm>
                <a:off x="9821694" y="5065671"/>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165" name="Freeform 5"/>
              <p:cNvSpPr>
                <a:spLocks noChangeAspect="1" noEditPoints="1"/>
              </p:cNvSpPr>
              <p:nvPr/>
            </p:nvSpPr>
            <p:spPr bwMode="auto">
              <a:xfrm>
                <a:off x="9821694" y="4626178"/>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grpSp>
        <p:sp>
          <p:nvSpPr>
            <p:cNvPr id="167" name="Freeform 26"/>
            <p:cNvSpPr>
              <a:spLocks noChangeAspect="1" noEditPoints="1"/>
            </p:cNvSpPr>
            <p:nvPr/>
          </p:nvSpPr>
          <p:spPr bwMode="auto">
            <a:xfrm>
              <a:off x="6972635" y="4997148"/>
              <a:ext cx="374993" cy="302963"/>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01" name="Group 100"/>
          <p:cNvGrpSpPr>
            <a:grpSpLocks noChangeAspect="1"/>
          </p:cNvGrpSpPr>
          <p:nvPr/>
        </p:nvGrpSpPr>
        <p:grpSpPr>
          <a:xfrm>
            <a:off x="11505977" y="3100603"/>
            <a:ext cx="543749" cy="543749"/>
            <a:chOff x="8176285" y="4231308"/>
            <a:chExt cx="1189257" cy="1189257"/>
          </a:xfrm>
          <a:solidFill>
            <a:schemeClr val="tx2"/>
          </a:solidFill>
        </p:grpSpPr>
        <p:sp>
          <p:nvSpPr>
            <p:cNvPr id="98" name="Oval 97"/>
            <p:cNvSpPr/>
            <p:nvPr/>
          </p:nvSpPr>
          <p:spPr bwMode="auto">
            <a:xfrm>
              <a:off x="8176285" y="4231308"/>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0" name="Freeform 6"/>
            <p:cNvSpPr>
              <a:spLocks noChangeAspect="1" noEditPoints="1"/>
            </p:cNvSpPr>
            <p:nvPr/>
          </p:nvSpPr>
          <p:spPr bwMode="auto">
            <a:xfrm>
              <a:off x="8374169" y="4429192"/>
              <a:ext cx="793488" cy="79348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1224955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ppt_x"/>
                                          </p:val>
                                        </p:tav>
                                        <p:tav tm="100000">
                                          <p:val>
                                            <p:strVal val="#ppt_x"/>
                                          </p:val>
                                        </p:tav>
                                      </p:tavLst>
                                    </p:anim>
                                    <p:anim calcmode="lin" valueType="num">
                                      <p:cBhvr additive="base">
                                        <p:cTn id="8" dur="8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600" fill="hold"/>
                                        <p:tgtEl>
                                          <p:spTgt spid="20"/>
                                        </p:tgtEl>
                                        <p:attrNameLst>
                                          <p:attrName>ppt_x</p:attrName>
                                        </p:attrNameLst>
                                      </p:cBhvr>
                                      <p:tavLst>
                                        <p:tav tm="0">
                                          <p:val>
                                            <p:strVal val="#ppt_x"/>
                                          </p:val>
                                        </p:tav>
                                        <p:tav tm="100000">
                                          <p:val>
                                            <p:strVal val="#ppt_x"/>
                                          </p:val>
                                        </p:tav>
                                      </p:tavLst>
                                    </p:anim>
                                    <p:anim calcmode="lin" valueType="num">
                                      <p:cBhvr additive="base">
                                        <p:cTn id="14" dur="6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250" fill="hold"/>
                                        <p:tgtEl>
                                          <p:spTgt spid="102"/>
                                        </p:tgtEl>
                                        <p:attrNameLst>
                                          <p:attrName>ppt_w</p:attrName>
                                        </p:attrNameLst>
                                      </p:cBhvr>
                                      <p:tavLst>
                                        <p:tav tm="0">
                                          <p:val>
                                            <p:fltVal val="0"/>
                                          </p:val>
                                        </p:tav>
                                        <p:tav tm="100000">
                                          <p:val>
                                            <p:strVal val="#ppt_w"/>
                                          </p:val>
                                        </p:tav>
                                      </p:tavLst>
                                    </p:anim>
                                    <p:anim calcmode="lin" valueType="num">
                                      <p:cBhvr>
                                        <p:cTn id="20" dur="250" fill="hold"/>
                                        <p:tgtEl>
                                          <p:spTgt spid="102"/>
                                        </p:tgtEl>
                                        <p:attrNameLst>
                                          <p:attrName>ppt_h</p:attrName>
                                        </p:attrNameLst>
                                      </p:cBhvr>
                                      <p:tavLst>
                                        <p:tav tm="0">
                                          <p:val>
                                            <p:fltVal val="0"/>
                                          </p:val>
                                        </p:tav>
                                        <p:tav tm="100000">
                                          <p:val>
                                            <p:strVal val="#ppt_h"/>
                                          </p:val>
                                        </p:tav>
                                      </p:tavLst>
                                    </p:anim>
                                    <p:animEffect transition="in" filter="fade">
                                      <p:cBhvr>
                                        <p:cTn id="21" dur="250"/>
                                        <p:tgtEl>
                                          <p:spTgt spid="102"/>
                                        </p:tgtEl>
                                      </p:cBhvr>
                                    </p:animEffect>
                                  </p:childTnLst>
                                </p:cTn>
                              </p:par>
                              <p:par>
                                <p:cTn id="22" presetID="6" presetClass="emph" presetSubtype="0" decel="100000" fill="hold" nodeType="withEffect">
                                  <p:stCondLst>
                                    <p:cond delay="100"/>
                                  </p:stCondLst>
                                  <p:childTnLst>
                                    <p:animScale>
                                      <p:cBhvr>
                                        <p:cTn id="23" dur="250" fill="hold"/>
                                        <p:tgtEl>
                                          <p:spTgt spid="102"/>
                                        </p:tgtEl>
                                      </p:cBhvr>
                                      <p:by x="110000" y="110000"/>
                                    </p:animScale>
                                  </p:childTnLst>
                                </p:cTn>
                              </p:par>
                              <p:par>
                                <p:cTn id="24" presetID="6" presetClass="emph" presetSubtype="0" decel="100000" fill="hold" nodeType="withEffect">
                                  <p:stCondLst>
                                    <p:cond delay="200"/>
                                  </p:stCondLst>
                                  <p:childTnLst>
                                    <p:animScale>
                                      <p:cBhvr>
                                        <p:cTn id="25" dur="250" fill="hold"/>
                                        <p:tgtEl>
                                          <p:spTgt spid="102"/>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600" fill="hold"/>
                                        <p:tgtEl>
                                          <p:spTgt spid="9"/>
                                        </p:tgtEl>
                                        <p:attrNameLst>
                                          <p:attrName>ppt_x</p:attrName>
                                        </p:attrNameLst>
                                      </p:cBhvr>
                                      <p:tavLst>
                                        <p:tav tm="0">
                                          <p:val>
                                            <p:strVal val="#ppt_x"/>
                                          </p:val>
                                        </p:tav>
                                        <p:tav tm="100000">
                                          <p:val>
                                            <p:strVal val="#ppt_x"/>
                                          </p:val>
                                        </p:tav>
                                      </p:tavLst>
                                    </p:anim>
                                    <p:anim calcmode="lin" valueType="num">
                                      <p:cBhvr additive="base">
                                        <p:cTn id="31" dur="6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250" fill="hold"/>
                                        <p:tgtEl>
                                          <p:spTgt spid="101"/>
                                        </p:tgtEl>
                                        <p:attrNameLst>
                                          <p:attrName>ppt_w</p:attrName>
                                        </p:attrNameLst>
                                      </p:cBhvr>
                                      <p:tavLst>
                                        <p:tav tm="0">
                                          <p:val>
                                            <p:fltVal val="0"/>
                                          </p:val>
                                        </p:tav>
                                        <p:tav tm="100000">
                                          <p:val>
                                            <p:strVal val="#ppt_w"/>
                                          </p:val>
                                        </p:tav>
                                      </p:tavLst>
                                    </p:anim>
                                    <p:anim calcmode="lin" valueType="num">
                                      <p:cBhvr>
                                        <p:cTn id="37" dur="250" fill="hold"/>
                                        <p:tgtEl>
                                          <p:spTgt spid="101"/>
                                        </p:tgtEl>
                                        <p:attrNameLst>
                                          <p:attrName>ppt_h</p:attrName>
                                        </p:attrNameLst>
                                      </p:cBhvr>
                                      <p:tavLst>
                                        <p:tav tm="0">
                                          <p:val>
                                            <p:fltVal val="0"/>
                                          </p:val>
                                        </p:tav>
                                        <p:tav tm="100000">
                                          <p:val>
                                            <p:strVal val="#ppt_h"/>
                                          </p:val>
                                        </p:tav>
                                      </p:tavLst>
                                    </p:anim>
                                    <p:animEffect transition="in" filter="fade">
                                      <p:cBhvr>
                                        <p:cTn id="38" dur="250"/>
                                        <p:tgtEl>
                                          <p:spTgt spid="101"/>
                                        </p:tgtEl>
                                      </p:cBhvr>
                                    </p:animEffect>
                                  </p:childTnLst>
                                </p:cTn>
                              </p:par>
                              <p:par>
                                <p:cTn id="39" presetID="6" presetClass="emph" presetSubtype="0" decel="100000" fill="hold" nodeType="withEffect">
                                  <p:stCondLst>
                                    <p:cond delay="100"/>
                                  </p:stCondLst>
                                  <p:childTnLst>
                                    <p:animScale>
                                      <p:cBhvr>
                                        <p:cTn id="40" dur="250" fill="hold"/>
                                        <p:tgtEl>
                                          <p:spTgt spid="101"/>
                                        </p:tgtEl>
                                      </p:cBhvr>
                                      <p:by x="110000" y="110000"/>
                                    </p:animScale>
                                  </p:childTnLst>
                                </p:cTn>
                              </p:par>
                              <p:par>
                                <p:cTn id="41" presetID="6" presetClass="emph" presetSubtype="0" decel="100000" fill="hold" nodeType="withEffect">
                                  <p:stCondLst>
                                    <p:cond delay="200"/>
                                  </p:stCondLst>
                                  <p:childTnLst>
                                    <p:animScale>
                                      <p:cBhvr>
                                        <p:cTn id="42" dur="250" fill="hold"/>
                                        <p:tgtEl>
                                          <p:spTgt spid="10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5405758"/>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4769139"/>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9" name="Title 8"/>
          <p:cNvSpPr>
            <a:spLocks noGrp="1"/>
          </p:cNvSpPr>
          <p:nvPr>
            <p:ph type="title"/>
          </p:nvPr>
        </p:nvSpPr>
        <p:spPr>
          <a:xfrm>
            <a:off x="239614" y="73244"/>
            <a:ext cx="11652805" cy="899431"/>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7984987" y="2934044"/>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232629" y="29311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72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80904E-6 4.51203E-6 L 3.80904E-6 0.0926 " pathEditMode="relative" rAng="0" ptsTypes="AA">
                                      <p:cBhvr>
                                        <p:cTn id="6" dur="500" fill="hold"/>
                                        <p:tgtEl>
                                          <p:spTgt spid="894"/>
                                        </p:tgtEl>
                                        <p:attrNameLst>
                                          <p:attrName>ppt_x</p:attrName>
                                          <p:attrName>ppt_y</p:attrName>
                                        </p:attrNameLst>
                                      </p:cBhvr>
                                      <p:rCtr x="0" y="4630"/>
                                    </p:animMotion>
                                  </p:childTnLst>
                                </p:cTn>
                              </p:par>
                              <p:par>
                                <p:cTn id="7" presetID="42" presetClass="path" presetSubtype="0" decel="100000" fill="hold" grpId="0" nodeType="withEffect">
                                  <p:stCondLst>
                                    <p:cond delay="0"/>
                                  </p:stCondLst>
                                  <p:childTnLst>
                                    <p:animMotion origin="layout" path="M -1.86367E-7 1.5842E-6 L -1.86367E-7 0.09124 " pathEditMode="relative" rAng="0" ptsTypes="AA">
                                      <p:cBhvr>
                                        <p:cTn id="8" dur="500" fill="hold"/>
                                        <p:tgtEl>
                                          <p:spTgt spid="897"/>
                                        </p:tgtEl>
                                        <p:attrNameLst>
                                          <p:attrName>ppt_x</p:attrName>
                                          <p:attrName>ppt_y</p:attrName>
                                        </p:attrNameLst>
                                      </p:cBhvr>
                                      <p:rCtr x="0" y="4562"/>
                                    </p:animMotion>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894" grpId="0" animBg="1"/>
      <p:bldP spid="8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Apps for Office</a:t>
            </a:r>
            <a:br>
              <a:rPr lang="en-US" dirty="0" smtClean="0"/>
            </a:br>
            <a:r>
              <a:rPr lang="en-US" sz="3528" dirty="0"/>
              <a:t>A new way to build extensions for Office</a:t>
            </a: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pPr defTabSz="914180"/>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card</a:t>
              </a:r>
            </a:p>
          </p:txBody>
        </p:sp>
      </p:grpSp>
      <p:grpSp>
        <p:nvGrpSpPr>
          <p:cNvPr id="18" name="Group 17"/>
          <p:cNvGrpSpPr/>
          <p:nvPr/>
        </p:nvGrpSpPr>
        <p:grpSpPr>
          <a:xfrm>
            <a:off x="462874" y="3647813"/>
            <a:ext cx="9415714" cy="1522840"/>
            <a:chOff x="1523135" y="3569918"/>
            <a:chExt cx="9419502" cy="1523453"/>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765466" cy="431060"/>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Task pane</a:t>
              </a: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Word, Excel, PowerPoint,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Excel, PowerPoint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documents 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9676639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friendly</a:t>
            </a:r>
            <a:br>
              <a:rPr lang="en-US" dirty="0" smtClean="0"/>
            </a:br>
            <a:r>
              <a:rPr lang="en-US" sz="3528" dirty="0"/>
              <a:t>Write once, run everywhere</a:t>
            </a:r>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15</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a:srcRect b="23201"/>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defTabSz="914180"/>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spTree>
    <p:extLst>
      <p:ext uri="{BB962C8B-B14F-4D97-AF65-F5344CB8AC3E}">
        <p14:creationId xmlns:p14="http://schemas.microsoft.com/office/powerpoint/2010/main" val="17836302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119"/>
          <a:stretch/>
        </p:blipFill>
        <p:spPr>
          <a:xfrm>
            <a:off x="0" y="1380"/>
            <a:ext cx="12188826" cy="6878273"/>
          </a:xfrm>
          <a:prstGeom prst="rect">
            <a:avLst/>
          </a:prstGeom>
        </p:spPr>
      </p:pic>
    </p:spTree>
    <p:extLst>
      <p:ext uri="{BB962C8B-B14F-4D97-AF65-F5344CB8AC3E}">
        <p14:creationId xmlns:p14="http://schemas.microsoft.com/office/powerpoint/2010/main" val="342342821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269170" y="1190077"/>
            <a:ext cx="11652805"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technologies</a:t>
            </a:r>
          </a:p>
          <a:p>
            <a:pPr lvl="1">
              <a:spcBef>
                <a:spcPts val="588"/>
              </a:spcBef>
            </a:pPr>
            <a:r>
              <a:rPr lang="en-US" dirty="0"/>
              <a:t>Robust APIs in Office and Office 365</a:t>
            </a:r>
          </a:p>
          <a:p>
            <a:pPr lvl="1">
              <a:spcBef>
                <a:spcPts val="588"/>
              </a:spcBef>
            </a:pPr>
            <a:r>
              <a:rPr lang="en-US" dirty="0"/>
              <a:t>Flexible tools such as HTML5, Azure and Visual Studio</a:t>
            </a:r>
          </a:p>
        </p:txBody>
      </p:sp>
    </p:spTree>
    <p:extLst>
      <p:ext uri="{BB962C8B-B14F-4D97-AF65-F5344CB8AC3E}">
        <p14:creationId xmlns:p14="http://schemas.microsoft.com/office/powerpoint/2010/main" val="23277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pPr>
              <a:spcBef>
                <a:spcPts val="2399"/>
              </a:spcBef>
            </a:pPr>
            <a:r>
              <a:rPr lang="en-US" dirty="0">
                <a:gradFill>
                  <a:gsLst>
                    <a:gs pos="100000">
                      <a:schemeClr val="bg2"/>
                    </a:gs>
                    <a:gs pos="0">
                      <a:schemeClr val="bg2"/>
                    </a:gs>
                  </a:gsLst>
                  <a:lin ang="5400000" scaled="0"/>
                </a:gradFill>
              </a:rPr>
              <a:t>Intro</a:t>
            </a:r>
          </a:p>
          <a:p>
            <a:pPr>
              <a:spcBef>
                <a:spcPts val="2399"/>
              </a:spcBef>
            </a:pPr>
            <a:r>
              <a:rPr lang="en-US" dirty="0">
                <a:gradFill>
                  <a:gsLst>
                    <a:gs pos="100000">
                      <a:schemeClr val="bg2"/>
                    </a:gs>
                    <a:gs pos="0">
                      <a:schemeClr val="bg2"/>
                    </a:gs>
                  </a:gsLst>
                  <a:lin ang="5400000" scaled="0"/>
                </a:gradFill>
              </a:rPr>
              <a:t>Office 365 App Model</a:t>
            </a:r>
          </a:p>
          <a:p>
            <a:pPr>
              <a:spcBef>
                <a:spcPts val="2399"/>
              </a:spcBef>
            </a:pPr>
            <a:r>
              <a:rPr lang="en-US" dirty="0">
                <a:gradFill>
                  <a:gsLst>
                    <a:gs pos="100000">
                      <a:schemeClr val="bg2"/>
                    </a:gs>
                    <a:gs pos="0">
                      <a:schemeClr val="bg2"/>
                    </a:gs>
                  </a:gsLst>
                  <a:lin ang="5400000" scaled="0"/>
                </a:gradFill>
              </a:rPr>
              <a:t>Office 365 APIs</a:t>
            </a:r>
          </a:p>
          <a:p>
            <a:pPr>
              <a:spcBef>
                <a:spcPts val="2399"/>
              </a:spcBef>
            </a:pPr>
            <a:r>
              <a:rPr lang="en-US" dirty="0">
                <a:gradFill>
                  <a:gsLst>
                    <a:gs pos="100000">
                      <a:schemeClr val="bg2"/>
                    </a:gs>
                    <a:gs pos="0">
                      <a:schemeClr val="bg2"/>
                    </a:gs>
                  </a:gsLst>
                  <a:lin ang="5400000" scaled="0"/>
                </a:gradFill>
              </a:rPr>
              <a:t>Tools</a:t>
            </a:r>
          </a:p>
          <a:p>
            <a:pPr>
              <a:spcBef>
                <a:spcPts val="2399"/>
              </a:spcBef>
            </a:pPr>
            <a:r>
              <a:rPr lang="en-US" dirty="0">
                <a:gradFill>
                  <a:gsLst>
                    <a:gs pos="100000">
                      <a:schemeClr val="bg2"/>
                    </a:gs>
                    <a:gs pos="0">
                      <a:schemeClr val="bg2"/>
                    </a:gs>
                  </a:gsLst>
                  <a:lin ang="5400000" scaled="0"/>
                </a:gradFill>
              </a:rPr>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476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for SharePoint</a:t>
            </a:r>
            <a:endParaRPr lang="en-US" dirty="0"/>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Parts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3467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0" dirty="0"/>
              <a:t>Full Page</a:t>
            </a:r>
            <a:br>
              <a:rPr lang="en-US" sz="3920" dirty="0"/>
            </a:br>
            <a:r>
              <a:rPr lang="en-US" sz="3920" dirty="0"/>
              <a:t>Connected App</a:t>
            </a:r>
            <a:br>
              <a:rPr lang="en-US" sz="3920" dirty="0"/>
            </a:br>
            <a:r>
              <a:rPr lang="en-US" sz="3920" dirty="0"/>
              <a:t/>
            </a:r>
            <a:br>
              <a:rPr lang="en-US" sz="3920" dirty="0"/>
            </a:br>
            <a:r>
              <a:rPr lang="en-US" sz="3920" dirty="0"/>
              <a:t>Provider Hosted </a:t>
            </a:r>
            <a:br>
              <a:rPr lang="en-US" sz="3920" dirty="0"/>
            </a:br>
            <a:r>
              <a:rPr lang="en-US" sz="3920" dirty="0"/>
              <a:t>in Azure</a:t>
            </a:r>
            <a:r>
              <a:rPr lang="en-US" dirty="0" smtClean="0"/>
              <a:t/>
            </a:r>
            <a:br>
              <a:rPr lang="en-US" dirty="0" smtClean="0"/>
            </a:br>
            <a:endParaRPr lang="en-US" dirty="0"/>
          </a:p>
        </p:txBody>
      </p:sp>
      <p:sp>
        <p:nvSpPr>
          <p:cNvPr id="31" name="Picture Placeholder 30"/>
          <p:cNvSpPr>
            <a:spLocks noGrp="1"/>
          </p:cNvSpPr>
          <p:nvPr>
            <p:ph type="pic" sz="quarter" idx="10"/>
          </p:nvPr>
        </p:nvSpPr>
        <p:spPr/>
      </p:sp>
      <p:pic>
        <p:nvPicPr>
          <p:cNvPr id="4" name="Picture 2" descr="http://www.nintex.com/Style%20Library/Images/NF_Office3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955" y="3280"/>
            <a:ext cx="9452884" cy="6853342"/>
          </a:xfrm>
          <a:prstGeom prst="rect">
            <a:avLst/>
          </a:prstGeom>
          <a:solidFill>
            <a:schemeClr val="bg1"/>
          </a:solidFill>
          <a:extLst/>
        </p:spPr>
      </p:pic>
    </p:spTree>
    <p:extLst>
      <p:ext uri="{BB962C8B-B14F-4D97-AF65-F5344CB8AC3E}">
        <p14:creationId xmlns:p14="http://schemas.microsoft.com/office/powerpoint/2010/main" val="417750716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28936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8096" y="2084715"/>
            <a:ext cx="3719194" cy="3584765"/>
            <a:chOff x="457200" y="2125663"/>
            <a:chExt cx="3794760" cy="3657600"/>
          </a:xfrm>
        </p:grpSpPr>
        <p:sp>
          <p:nvSpPr>
            <p:cNvPr id="2" name="Rectangle 1"/>
            <p:cNvSpPr/>
            <p:nvPr/>
          </p:nvSpPr>
          <p:spPr bwMode="auto">
            <a:xfrm>
              <a:off x="457200"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Designed for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openness</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 and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flexibility </a:t>
              </a:r>
            </a:p>
          </p:txBody>
        </p:sp>
        <p:sp>
          <p:nvSpPr>
            <p:cNvPr id="69" name="Freeform 5"/>
            <p:cNvSpPr>
              <a:spLocks noChangeAspect="1" noEditPoints="1"/>
            </p:cNvSpPr>
            <p:nvPr/>
          </p:nvSpPr>
          <p:spPr bwMode="auto">
            <a:xfrm>
              <a:off x="1426585" y="4210078"/>
              <a:ext cx="1855990" cy="11866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grpSp>
        <p:nvGrpSpPr>
          <p:cNvPr id="6" name="Group 5"/>
          <p:cNvGrpSpPr/>
          <p:nvPr/>
        </p:nvGrpSpPr>
        <p:grpSpPr>
          <a:xfrm>
            <a:off x="4213572" y="2084715"/>
            <a:ext cx="3719194" cy="3584765"/>
            <a:chOff x="4299181" y="2125663"/>
            <a:chExt cx="3794760" cy="3657600"/>
          </a:xfrm>
        </p:grpSpPr>
        <p:sp>
          <p:nvSpPr>
            <p:cNvPr id="20" name="Rectangle 19"/>
            <p:cNvSpPr/>
            <p:nvPr/>
          </p:nvSpPr>
          <p:spPr bwMode="auto">
            <a:xfrm>
              <a:off x="4299181"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Enabling a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consistent </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development platform</a:t>
              </a:r>
            </a:p>
          </p:txBody>
        </p:sp>
        <p:grpSp>
          <p:nvGrpSpPr>
            <p:cNvPr id="3" name="Group 2"/>
            <p:cNvGrpSpPr/>
            <p:nvPr/>
          </p:nvGrpSpPr>
          <p:grpSpPr>
            <a:xfrm>
              <a:off x="5068119" y="4163051"/>
              <a:ext cx="2125713" cy="1280715"/>
              <a:chOff x="6260063" y="-2487289"/>
              <a:chExt cx="1534235" cy="924357"/>
            </a:xfrm>
          </p:grpSpPr>
          <p:sp>
            <p:nvSpPr>
              <p:cNvPr id="70" name="Arc 69"/>
              <p:cNvSpPr/>
              <p:nvPr/>
            </p:nvSpPr>
            <p:spPr>
              <a:xfrm rot="20676240">
                <a:off x="6970810" y="-2050012"/>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nvGrpSpPr>
              <p:cNvPr id="76" name="Group 75"/>
              <p:cNvGrpSpPr/>
              <p:nvPr/>
            </p:nvGrpSpPr>
            <p:grpSpPr>
              <a:xfrm>
                <a:off x="6260063" y="-2487289"/>
                <a:ext cx="1534235" cy="924357"/>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sp>
            <p:nvSpPr>
              <p:cNvPr id="79" name="Arc 78"/>
              <p:cNvSpPr/>
              <p:nvPr/>
            </p:nvSpPr>
            <p:spPr>
              <a:xfrm rot="9876240">
                <a:off x="6411401" y="-2432125"/>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grpSp>
      <p:grpSp>
        <p:nvGrpSpPr>
          <p:cNvPr id="7" name="Group 6"/>
          <p:cNvGrpSpPr/>
          <p:nvPr/>
        </p:nvGrpSpPr>
        <p:grpSpPr>
          <a:xfrm>
            <a:off x="7976077" y="2084715"/>
            <a:ext cx="3764004" cy="3584765"/>
            <a:chOff x="8138133" y="2125663"/>
            <a:chExt cx="3840480" cy="3657600"/>
          </a:xfrm>
        </p:grpSpPr>
        <p:sp>
          <p:nvSpPr>
            <p:cNvPr id="21" name="Rectangle 20"/>
            <p:cNvSpPr/>
            <p:nvPr/>
          </p:nvSpPr>
          <p:spPr bwMode="auto">
            <a:xfrm>
              <a:off x="8138133" y="2125663"/>
              <a:ext cx="384048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Powering a world </a:t>
              </a:r>
              <a:b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of devices</a:t>
              </a:r>
            </a:p>
          </p:txBody>
        </p:sp>
        <p:sp>
          <p:nvSpPr>
            <p:cNvPr id="8" name="Freeform 5"/>
            <p:cNvSpPr>
              <a:spLocks noEditPoints="1"/>
            </p:cNvSpPr>
            <p:nvPr/>
          </p:nvSpPr>
          <p:spPr bwMode="auto">
            <a:xfrm>
              <a:off x="8404227" y="4278739"/>
              <a:ext cx="3309938" cy="1049338"/>
            </a:xfrm>
            <a:custGeom>
              <a:avLst/>
              <a:gdLst>
                <a:gd name="T0" fmla="*/ 2279 w 2540"/>
                <a:gd name="T1" fmla="*/ 738 h 803"/>
                <a:gd name="T2" fmla="*/ 2279 w 2540"/>
                <a:gd name="T3" fmla="*/ 738 h 803"/>
                <a:gd name="T4" fmla="*/ 2279 w 2540"/>
                <a:gd name="T5" fmla="*/ 738 h 803"/>
                <a:gd name="T6" fmla="*/ 2279 w 2540"/>
                <a:gd name="T7" fmla="*/ 738 h 803"/>
                <a:gd name="T8" fmla="*/ 2279 w 2540"/>
                <a:gd name="T9" fmla="*/ 738 h 803"/>
                <a:gd name="T10" fmla="*/ 2279 w 2540"/>
                <a:gd name="T11" fmla="*/ 738 h 803"/>
                <a:gd name="T12" fmla="*/ 2233 w 2540"/>
                <a:gd name="T13" fmla="*/ 803 h 803"/>
                <a:gd name="T14" fmla="*/ 2286 w 2540"/>
                <a:gd name="T15" fmla="*/ 756 h 803"/>
                <a:gd name="T16" fmla="*/ 2288 w 2540"/>
                <a:gd name="T17" fmla="*/ 744 h 803"/>
                <a:gd name="T18" fmla="*/ 2364 w 2540"/>
                <a:gd name="T19" fmla="*/ 747 h 803"/>
                <a:gd name="T20" fmla="*/ 2362 w 2540"/>
                <a:gd name="T21" fmla="*/ 737 h 803"/>
                <a:gd name="T22" fmla="*/ 2369 w 2540"/>
                <a:gd name="T23" fmla="*/ 738 h 803"/>
                <a:gd name="T24" fmla="*/ 2373 w 2540"/>
                <a:gd name="T25" fmla="*/ 737 h 803"/>
                <a:gd name="T26" fmla="*/ 2376 w 2540"/>
                <a:gd name="T27" fmla="*/ 747 h 803"/>
                <a:gd name="T28" fmla="*/ 2364 w 2540"/>
                <a:gd name="T29" fmla="*/ 747 h 803"/>
                <a:gd name="T30" fmla="*/ 2380 w 2540"/>
                <a:gd name="T31" fmla="*/ 733 h 803"/>
                <a:gd name="T32" fmla="*/ 2389 w 2540"/>
                <a:gd name="T33" fmla="*/ 744 h 803"/>
                <a:gd name="T34" fmla="*/ 2389 w 2540"/>
                <a:gd name="T35" fmla="*/ 744 h 803"/>
                <a:gd name="T36" fmla="*/ 2377 w 2540"/>
                <a:gd name="T37" fmla="*/ 746 h 803"/>
                <a:gd name="T38" fmla="*/ 2375 w 2540"/>
                <a:gd name="T39" fmla="*/ 735 h 803"/>
                <a:gd name="T40" fmla="*/ 2375 w 2540"/>
                <a:gd name="T41" fmla="*/ 760 h 803"/>
                <a:gd name="T42" fmla="*/ 2368 w 2540"/>
                <a:gd name="T43" fmla="*/ 758 h 803"/>
                <a:gd name="T44" fmla="*/ 2366 w 2540"/>
                <a:gd name="T45" fmla="*/ 748 h 803"/>
                <a:gd name="T46" fmla="*/ 2377 w 2540"/>
                <a:gd name="T47" fmla="*/ 748 h 803"/>
                <a:gd name="T48" fmla="*/ 2380 w 2540"/>
                <a:gd name="T49" fmla="*/ 757 h 803"/>
                <a:gd name="T50" fmla="*/ 2391 w 2540"/>
                <a:gd name="T51" fmla="*/ 756 h 803"/>
                <a:gd name="T52" fmla="*/ 2381 w 2540"/>
                <a:gd name="T53" fmla="*/ 757 h 803"/>
                <a:gd name="T54" fmla="*/ 2378 w 2540"/>
                <a:gd name="T55" fmla="*/ 747 h 803"/>
                <a:gd name="T56" fmla="*/ 2387 w 2540"/>
                <a:gd name="T57" fmla="*/ 746 h 803"/>
                <a:gd name="T58" fmla="*/ 2474 w 2540"/>
                <a:gd name="T59" fmla="*/ 755 h 803"/>
                <a:gd name="T60" fmla="*/ 2478 w 2540"/>
                <a:gd name="T61" fmla="*/ 744 h 803"/>
                <a:gd name="T62" fmla="*/ 2474 w 2540"/>
                <a:gd name="T63" fmla="*/ 755 h 803"/>
                <a:gd name="T64" fmla="*/ 2510 w 2540"/>
                <a:gd name="T65" fmla="*/ 669 h 803"/>
                <a:gd name="T66" fmla="*/ 2285 w 2540"/>
                <a:gd name="T67" fmla="*/ 744 h 803"/>
                <a:gd name="T68" fmla="*/ 2285 w 2540"/>
                <a:gd name="T69" fmla="*/ 744 h 803"/>
                <a:gd name="T70" fmla="*/ 2285 w 2540"/>
                <a:gd name="T71" fmla="*/ 744 h 803"/>
                <a:gd name="T72" fmla="*/ 2285 w 2540"/>
                <a:gd name="T73" fmla="*/ 744 h 803"/>
                <a:gd name="T74" fmla="*/ 2285 w 2540"/>
                <a:gd name="T75" fmla="*/ 744 h 803"/>
                <a:gd name="T76" fmla="*/ 1164 w 2540"/>
                <a:gd name="T77" fmla="*/ 29 h 803"/>
                <a:gd name="T78" fmla="*/ 2059 w 2540"/>
                <a:gd name="T79" fmla="*/ 787 h 803"/>
                <a:gd name="T80" fmla="*/ 1479 w 2540"/>
                <a:gd name="T81" fmla="*/ 743 h 803"/>
                <a:gd name="T82" fmla="*/ 1644 w 2540"/>
                <a:gd name="T83" fmla="*/ 698 h 803"/>
                <a:gd name="T84" fmla="*/ 1154 w 2540"/>
                <a:gd name="T85" fmla="*/ 83 h 803"/>
                <a:gd name="T86" fmla="*/ 1992 w 2540"/>
                <a:gd name="T87" fmla="*/ 617 h 803"/>
                <a:gd name="T88" fmla="*/ 374 w 2540"/>
                <a:gd name="T89" fmla="*/ 20 h 803"/>
                <a:gd name="T90" fmla="*/ 906 w 2540"/>
                <a:gd name="T91" fmla="*/ 803 h 803"/>
                <a:gd name="T92" fmla="*/ 374 w 2540"/>
                <a:gd name="T93" fmla="*/ 614 h 803"/>
                <a:gd name="T94" fmla="*/ 857 w 2540"/>
                <a:gd name="T95" fmla="*/ 749 h 803"/>
                <a:gd name="T96" fmla="*/ 426 w 2540"/>
                <a:gd name="T97" fmla="*/ 73 h 803"/>
                <a:gd name="T98" fmla="*/ 305 w 2540"/>
                <a:gd name="T99" fmla="*/ 699 h 803"/>
                <a:gd name="T100" fmla="*/ 316 w 2540"/>
                <a:gd name="T101" fmla="*/ 615 h 803"/>
                <a:gd name="T102" fmla="*/ 393 w 2540"/>
                <a:gd name="T103" fmla="*/ 464 h 803"/>
                <a:gd name="T104" fmla="*/ 263 w 2540"/>
                <a:gd name="T105" fmla="*/ 434 h 803"/>
                <a:gd name="T106" fmla="*/ 110 w 2540"/>
                <a:gd name="T107" fmla="*/ 471 h 803"/>
                <a:gd name="T108" fmla="*/ 122 w 2540"/>
                <a:gd name="T109" fmla="*/ 752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0" h="803">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518" y="170"/>
                  </a:moveTo>
                  <a:cubicBezTo>
                    <a:pt x="2233" y="170"/>
                    <a:pt x="2233" y="170"/>
                    <a:pt x="2233" y="170"/>
                  </a:cubicBezTo>
                  <a:cubicBezTo>
                    <a:pt x="2220" y="170"/>
                    <a:pt x="2211" y="179"/>
                    <a:pt x="2211" y="192"/>
                  </a:cubicBezTo>
                  <a:cubicBezTo>
                    <a:pt x="2211" y="781"/>
                    <a:pt x="2211" y="781"/>
                    <a:pt x="2211" y="781"/>
                  </a:cubicBezTo>
                  <a:cubicBezTo>
                    <a:pt x="2211" y="793"/>
                    <a:pt x="2220" y="803"/>
                    <a:pt x="2233" y="803"/>
                  </a:cubicBezTo>
                  <a:cubicBezTo>
                    <a:pt x="2518" y="803"/>
                    <a:pt x="2518" y="803"/>
                    <a:pt x="2518" y="803"/>
                  </a:cubicBezTo>
                  <a:cubicBezTo>
                    <a:pt x="2531" y="803"/>
                    <a:pt x="2540" y="793"/>
                    <a:pt x="2540" y="781"/>
                  </a:cubicBezTo>
                  <a:cubicBezTo>
                    <a:pt x="2540" y="192"/>
                    <a:pt x="2540" y="192"/>
                    <a:pt x="2540" y="192"/>
                  </a:cubicBezTo>
                  <a:cubicBezTo>
                    <a:pt x="2540" y="179"/>
                    <a:pt x="2531" y="170"/>
                    <a:pt x="2518" y="170"/>
                  </a:cubicBezTo>
                  <a:close/>
                  <a:moveTo>
                    <a:pt x="2286" y="756"/>
                  </a:moveTo>
                  <a:cubicBezTo>
                    <a:pt x="2282" y="751"/>
                    <a:pt x="2282" y="751"/>
                    <a:pt x="2282" y="751"/>
                  </a:cubicBezTo>
                  <a:cubicBezTo>
                    <a:pt x="2281" y="752"/>
                    <a:pt x="2280" y="752"/>
                    <a:pt x="2279" y="752"/>
                  </a:cubicBezTo>
                  <a:cubicBezTo>
                    <a:pt x="2274" y="752"/>
                    <a:pt x="2270" y="748"/>
                    <a:pt x="2270" y="744"/>
                  </a:cubicBezTo>
                  <a:cubicBezTo>
                    <a:pt x="2270" y="739"/>
                    <a:pt x="2274" y="735"/>
                    <a:pt x="2279" y="735"/>
                  </a:cubicBezTo>
                  <a:cubicBezTo>
                    <a:pt x="2284" y="735"/>
                    <a:pt x="2288" y="739"/>
                    <a:pt x="2288" y="744"/>
                  </a:cubicBezTo>
                  <a:cubicBezTo>
                    <a:pt x="2288" y="746"/>
                    <a:pt x="2286" y="748"/>
                    <a:pt x="2285" y="749"/>
                  </a:cubicBezTo>
                  <a:cubicBezTo>
                    <a:pt x="2288" y="755"/>
                    <a:pt x="2288" y="755"/>
                    <a:pt x="2288" y="755"/>
                  </a:cubicBezTo>
                  <a:cubicBezTo>
                    <a:pt x="2286" y="756"/>
                    <a:pt x="2286" y="756"/>
                    <a:pt x="2286" y="756"/>
                  </a:cubicBezTo>
                  <a:cubicBezTo>
                    <a:pt x="2286" y="756"/>
                    <a:pt x="2286" y="756"/>
                    <a:pt x="2286" y="756"/>
                  </a:cubicBezTo>
                  <a:close/>
                  <a:moveTo>
                    <a:pt x="2364" y="747"/>
                  </a:move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3" y="737"/>
                    <a:pt x="2363" y="737"/>
                    <a:pt x="2364" y="737"/>
                  </a:cubicBezTo>
                  <a:cubicBezTo>
                    <a:pt x="2364" y="738"/>
                    <a:pt x="2366" y="738"/>
                    <a:pt x="2366" y="738"/>
                  </a:cubicBezTo>
                  <a:cubicBezTo>
                    <a:pt x="2367" y="738"/>
                    <a:pt x="2367" y="738"/>
                    <a:pt x="2367" y="738"/>
                  </a:cubicBezTo>
                  <a:cubicBezTo>
                    <a:pt x="2368" y="738"/>
                    <a:pt x="2368" y="738"/>
                    <a:pt x="2369" y="738"/>
                  </a:cubicBezTo>
                  <a:cubicBezTo>
                    <a:pt x="2369" y="738"/>
                    <a:pt x="2371" y="738"/>
                    <a:pt x="2371" y="737"/>
                  </a:cubicBezTo>
                  <a:cubicBezTo>
                    <a:pt x="2372" y="737"/>
                    <a:pt x="2372" y="737"/>
                    <a:pt x="2373" y="735"/>
                  </a:cubicBezTo>
                  <a:cubicBezTo>
                    <a:pt x="2373" y="735"/>
                    <a:pt x="2373" y="735"/>
                    <a:pt x="2373" y="735"/>
                  </a:cubicBezTo>
                  <a:cubicBezTo>
                    <a:pt x="2373" y="735"/>
                    <a:pt x="2373" y="735"/>
                    <a:pt x="2373" y="735"/>
                  </a:cubicBezTo>
                  <a:cubicBezTo>
                    <a:pt x="2373" y="737"/>
                    <a:pt x="2373" y="737"/>
                    <a:pt x="2373" y="737"/>
                  </a:cubicBezTo>
                  <a:cubicBezTo>
                    <a:pt x="2373" y="737"/>
                    <a:pt x="2373" y="737"/>
                    <a:pt x="2373" y="737"/>
                  </a:cubicBezTo>
                  <a:cubicBezTo>
                    <a:pt x="2376" y="746"/>
                    <a:pt x="2376" y="746"/>
                    <a:pt x="2376" y="746"/>
                  </a:cubicBezTo>
                  <a:cubicBezTo>
                    <a:pt x="2376" y="746"/>
                    <a:pt x="2376" y="746"/>
                    <a:pt x="2376" y="746"/>
                  </a:cubicBezTo>
                  <a:cubicBezTo>
                    <a:pt x="2376" y="746"/>
                    <a:pt x="2376" y="746"/>
                    <a:pt x="2376" y="746"/>
                  </a:cubicBezTo>
                  <a:cubicBezTo>
                    <a:pt x="2376" y="747"/>
                    <a:pt x="2376" y="747"/>
                    <a:pt x="2376" y="747"/>
                  </a:cubicBezTo>
                  <a:cubicBezTo>
                    <a:pt x="2375" y="747"/>
                    <a:pt x="2373" y="748"/>
                    <a:pt x="2372" y="748"/>
                  </a:cubicBezTo>
                  <a:cubicBezTo>
                    <a:pt x="2371" y="748"/>
                    <a:pt x="2371" y="748"/>
                    <a:pt x="2371" y="748"/>
                  </a:cubicBezTo>
                  <a:cubicBezTo>
                    <a:pt x="2369" y="748"/>
                    <a:pt x="2369" y="748"/>
                    <a:pt x="2368" y="748"/>
                  </a:cubicBezTo>
                  <a:cubicBezTo>
                    <a:pt x="2367" y="748"/>
                    <a:pt x="2366" y="747"/>
                    <a:pt x="2364" y="747"/>
                  </a:cubicBezTo>
                  <a:cubicBezTo>
                    <a:pt x="2364" y="747"/>
                    <a:pt x="2364" y="747"/>
                    <a:pt x="2364" y="747"/>
                  </a:cubicBezTo>
                  <a:close/>
                  <a:moveTo>
                    <a:pt x="2375" y="735"/>
                  </a:moveTo>
                  <a:cubicBezTo>
                    <a:pt x="2375" y="735"/>
                    <a:pt x="2375" y="735"/>
                    <a:pt x="2375" y="735"/>
                  </a:cubicBezTo>
                  <a:cubicBezTo>
                    <a:pt x="2375" y="735"/>
                    <a:pt x="2375" y="735"/>
                    <a:pt x="2375" y="735"/>
                  </a:cubicBezTo>
                  <a:cubicBezTo>
                    <a:pt x="2375" y="734"/>
                    <a:pt x="2376" y="734"/>
                    <a:pt x="2376" y="734"/>
                  </a:cubicBezTo>
                  <a:cubicBezTo>
                    <a:pt x="2377" y="733"/>
                    <a:pt x="2378" y="733"/>
                    <a:pt x="2380" y="733"/>
                  </a:cubicBezTo>
                  <a:cubicBezTo>
                    <a:pt x="2381" y="733"/>
                    <a:pt x="2382" y="733"/>
                    <a:pt x="2382" y="733"/>
                  </a:cubicBezTo>
                  <a:cubicBezTo>
                    <a:pt x="2384" y="733"/>
                    <a:pt x="2385" y="734"/>
                    <a:pt x="2386" y="734"/>
                  </a:cubicBezTo>
                  <a:cubicBezTo>
                    <a:pt x="2386" y="734"/>
                    <a:pt x="2386" y="734"/>
                    <a:pt x="2386" y="734"/>
                  </a:cubicBezTo>
                  <a:cubicBezTo>
                    <a:pt x="2386" y="735"/>
                    <a:pt x="2386" y="735"/>
                    <a:pt x="2386" y="735"/>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6" y="743"/>
                    <a:pt x="2384" y="743"/>
                    <a:pt x="2382" y="743"/>
                  </a:cubicBezTo>
                  <a:cubicBezTo>
                    <a:pt x="2381" y="743"/>
                    <a:pt x="2381" y="743"/>
                    <a:pt x="2380" y="744"/>
                  </a:cubicBezTo>
                  <a:cubicBezTo>
                    <a:pt x="2380" y="744"/>
                    <a:pt x="2378" y="744"/>
                    <a:pt x="2378" y="746"/>
                  </a:cubicBezTo>
                  <a:cubicBezTo>
                    <a:pt x="2378" y="746"/>
                    <a:pt x="2378" y="746"/>
                    <a:pt x="2377" y="746"/>
                  </a:cubicBezTo>
                  <a:cubicBezTo>
                    <a:pt x="2377" y="746"/>
                    <a:pt x="2377" y="746"/>
                    <a:pt x="2377" y="746"/>
                  </a:cubicBezTo>
                  <a:cubicBezTo>
                    <a:pt x="2377" y="744"/>
                    <a:pt x="2377" y="744"/>
                    <a:pt x="2377" y="744"/>
                  </a:cubicBezTo>
                  <a:cubicBezTo>
                    <a:pt x="2376" y="739"/>
                    <a:pt x="2376" y="739"/>
                    <a:pt x="2376" y="739"/>
                  </a:cubicBezTo>
                  <a:cubicBezTo>
                    <a:pt x="2375" y="735"/>
                    <a:pt x="2375" y="735"/>
                    <a:pt x="2375" y="735"/>
                  </a:cubicBezTo>
                  <a:cubicBezTo>
                    <a:pt x="2375" y="735"/>
                    <a:pt x="2375" y="735"/>
                    <a:pt x="2375" y="735"/>
                  </a:cubicBezTo>
                  <a:cubicBezTo>
                    <a:pt x="2375" y="735"/>
                    <a:pt x="2375" y="735"/>
                    <a:pt x="2375" y="735"/>
                  </a:cubicBezTo>
                  <a:close/>
                  <a:moveTo>
                    <a:pt x="2380" y="758"/>
                  </a:moveTo>
                  <a:cubicBezTo>
                    <a:pt x="2378" y="758"/>
                    <a:pt x="2378" y="758"/>
                    <a:pt x="2377" y="758"/>
                  </a:cubicBezTo>
                  <a:cubicBezTo>
                    <a:pt x="2377" y="760"/>
                    <a:pt x="2377" y="760"/>
                    <a:pt x="2376" y="760"/>
                  </a:cubicBezTo>
                  <a:cubicBezTo>
                    <a:pt x="2376" y="760"/>
                    <a:pt x="2376" y="760"/>
                    <a:pt x="2375" y="760"/>
                  </a:cubicBezTo>
                  <a:cubicBezTo>
                    <a:pt x="2375" y="760"/>
                    <a:pt x="2375" y="760"/>
                    <a:pt x="2373" y="760"/>
                  </a:cubicBezTo>
                  <a:cubicBezTo>
                    <a:pt x="2372" y="760"/>
                    <a:pt x="2372" y="760"/>
                    <a:pt x="2372" y="760"/>
                  </a:cubicBezTo>
                  <a:cubicBezTo>
                    <a:pt x="2371" y="760"/>
                    <a:pt x="2371" y="760"/>
                    <a:pt x="2369" y="760"/>
                  </a:cubicBezTo>
                  <a:cubicBezTo>
                    <a:pt x="2368" y="758"/>
                    <a:pt x="2368" y="758"/>
                    <a:pt x="2368" y="758"/>
                  </a:cubicBezTo>
                  <a:cubicBezTo>
                    <a:pt x="2368" y="758"/>
                    <a:pt x="2368" y="758"/>
                    <a:pt x="2368" y="758"/>
                  </a:cubicBezTo>
                  <a:cubicBezTo>
                    <a:pt x="2366" y="749"/>
                    <a:pt x="2366" y="749"/>
                    <a:pt x="2366" y="749"/>
                  </a:cubicBezTo>
                  <a:cubicBezTo>
                    <a:pt x="2366" y="748"/>
                    <a:pt x="2366" y="748"/>
                    <a:pt x="2366" y="748"/>
                  </a:cubicBezTo>
                  <a:cubicBezTo>
                    <a:pt x="2366" y="748"/>
                    <a:pt x="2366" y="748"/>
                    <a:pt x="2366" y="748"/>
                  </a:cubicBezTo>
                  <a:cubicBezTo>
                    <a:pt x="2366" y="748"/>
                    <a:pt x="2366" y="748"/>
                    <a:pt x="2366" y="748"/>
                  </a:cubicBezTo>
                  <a:cubicBezTo>
                    <a:pt x="2366" y="748"/>
                    <a:pt x="2366" y="748"/>
                    <a:pt x="2366" y="748"/>
                  </a:cubicBezTo>
                  <a:cubicBezTo>
                    <a:pt x="2367" y="749"/>
                    <a:pt x="2367" y="749"/>
                    <a:pt x="2367" y="749"/>
                  </a:cubicBezTo>
                  <a:cubicBezTo>
                    <a:pt x="2368" y="749"/>
                    <a:pt x="2368" y="749"/>
                    <a:pt x="2369" y="749"/>
                  </a:cubicBezTo>
                  <a:cubicBezTo>
                    <a:pt x="2371" y="749"/>
                    <a:pt x="2371" y="749"/>
                    <a:pt x="2372" y="749"/>
                  </a:cubicBezTo>
                  <a:cubicBezTo>
                    <a:pt x="2373" y="749"/>
                    <a:pt x="2373" y="749"/>
                    <a:pt x="2375" y="748"/>
                  </a:cubicBezTo>
                  <a:cubicBezTo>
                    <a:pt x="2375" y="748"/>
                    <a:pt x="2376" y="748"/>
                    <a:pt x="2377" y="748"/>
                  </a:cubicBezTo>
                  <a:cubicBezTo>
                    <a:pt x="2377" y="747"/>
                    <a:pt x="2377" y="747"/>
                    <a:pt x="2377" y="747"/>
                  </a:cubicBezTo>
                  <a:cubicBezTo>
                    <a:pt x="2377" y="748"/>
                    <a:pt x="2377" y="748"/>
                    <a:pt x="2377" y="748"/>
                  </a:cubicBezTo>
                  <a:cubicBezTo>
                    <a:pt x="2377" y="748"/>
                    <a:pt x="2377" y="748"/>
                    <a:pt x="2377" y="748"/>
                  </a:cubicBezTo>
                  <a:cubicBezTo>
                    <a:pt x="2377" y="748"/>
                    <a:pt x="2377" y="748"/>
                    <a:pt x="2377" y="748"/>
                  </a:cubicBezTo>
                  <a:cubicBezTo>
                    <a:pt x="2380" y="757"/>
                    <a:pt x="2380" y="757"/>
                    <a:pt x="2380" y="757"/>
                  </a:cubicBezTo>
                  <a:cubicBezTo>
                    <a:pt x="2380" y="758"/>
                    <a:pt x="2380" y="758"/>
                    <a:pt x="2380" y="758"/>
                  </a:cubicBezTo>
                  <a:close/>
                  <a:moveTo>
                    <a:pt x="2392" y="756"/>
                  </a:moveTo>
                  <a:cubicBezTo>
                    <a:pt x="2391" y="756"/>
                    <a:pt x="2391" y="756"/>
                    <a:pt x="2391" y="756"/>
                  </a:cubicBezTo>
                  <a:cubicBezTo>
                    <a:pt x="2391" y="756"/>
                    <a:pt x="2391" y="756"/>
                    <a:pt x="2391" y="756"/>
                  </a:cubicBezTo>
                  <a:cubicBezTo>
                    <a:pt x="2391" y="756"/>
                    <a:pt x="2391" y="756"/>
                    <a:pt x="2391" y="756"/>
                  </a:cubicBezTo>
                  <a:cubicBezTo>
                    <a:pt x="2391" y="756"/>
                    <a:pt x="2390" y="756"/>
                    <a:pt x="2389" y="756"/>
                  </a:cubicBezTo>
                  <a:cubicBezTo>
                    <a:pt x="2387" y="755"/>
                    <a:pt x="2387" y="755"/>
                    <a:pt x="2386" y="755"/>
                  </a:cubicBezTo>
                  <a:cubicBezTo>
                    <a:pt x="2386" y="755"/>
                    <a:pt x="2385" y="755"/>
                    <a:pt x="2385" y="756"/>
                  </a:cubicBezTo>
                  <a:cubicBezTo>
                    <a:pt x="2384" y="756"/>
                    <a:pt x="2384" y="756"/>
                    <a:pt x="2384" y="756"/>
                  </a:cubicBezTo>
                  <a:cubicBezTo>
                    <a:pt x="2382" y="756"/>
                    <a:pt x="2382" y="757"/>
                    <a:pt x="2381" y="757"/>
                  </a:cubicBezTo>
                  <a:cubicBezTo>
                    <a:pt x="2381" y="757"/>
                    <a:pt x="2381" y="757"/>
                    <a:pt x="2381" y="757"/>
                  </a:cubicBezTo>
                  <a:cubicBezTo>
                    <a:pt x="2381" y="757"/>
                    <a:pt x="2381" y="757"/>
                    <a:pt x="2381" y="757"/>
                  </a:cubicBezTo>
                  <a:cubicBezTo>
                    <a:pt x="2381" y="757"/>
                    <a:pt x="2381" y="757"/>
                    <a:pt x="2381" y="757"/>
                  </a:cubicBezTo>
                  <a:cubicBezTo>
                    <a:pt x="2378" y="747"/>
                    <a:pt x="2378" y="747"/>
                    <a:pt x="2378" y="747"/>
                  </a:cubicBezTo>
                  <a:cubicBezTo>
                    <a:pt x="2378" y="747"/>
                    <a:pt x="2378" y="747"/>
                    <a:pt x="2378" y="747"/>
                  </a:cubicBezTo>
                  <a:cubicBezTo>
                    <a:pt x="2378" y="747"/>
                    <a:pt x="2378" y="747"/>
                    <a:pt x="2378" y="747"/>
                  </a:cubicBezTo>
                  <a:cubicBezTo>
                    <a:pt x="2380" y="746"/>
                    <a:pt x="2381" y="746"/>
                    <a:pt x="2382" y="744"/>
                  </a:cubicBezTo>
                  <a:cubicBezTo>
                    <a:pt x="2384" y="744"/>
                    <a:pt x="2384" y="744"/>
                    <a:pt x="2384" y="744"/>
                  </a:cubicBezTo>
                  <a:cubicBezTo>
                    <a:pt x="2385" y="744"/>
                    <a:pt x="2385" y="744"/>
                    <a:pt x="2385" y="744"/>
                  </a:cubicBezTo>
                  <a:cubicBezTo>
                    <a:pt x="2386" y="744"/>
                    <a:pt x="2386" y="746"/>
                    <a:pt x="2387" y="746"/>
                  </a:cubicBezTo>
                  <a:cubicBezTo>
                    <a:pt x="2389" y="746"/>
                    <a:pt x="2389" y="746"/>
                    <a:pt x="2389" y="746"/>
                  </a:cubicBezTo>
                  <a:cubicBezTo>
                    <a:pt x="2389" y="746"/>
                    <a:pt x="2389" y="746"/>
                    <a:pt x="2389" y="746"/>
                  </a:cubicBezTo>
                  <a:cubicBezTo>
                    <a:pt x="2392" y="756"/>
                    <a:pt x="2392" y="756"/>
                    <a:pt x="2392" y="756"/>
                  </a:cubicBezTo>
                  <a:cubicBezTo>
                    <a:pt x="2392" y="756"/>
                    <a:pt x="2392" y="756"/>
                    <a:pt x="2392" y="756"/>
                  </a:cubicBezTo>
                  <a:close/>
                  <a:moveTo>
                    <a:pt x="2474" y="755"/>
                  </a:moveTo>
                  <a:cubicBezTo>
                    <a:pt x="2470" y="755"/>
                    <a:pt x="2470" y="755"/>
                    <a:pt x="2470" y="755"/>
                  </a:cubicBezTo>
                  <a:cubicBezTo>
                    <a:pt x="2478" y="747"/>
                    <a:pt x="2478" y="747"/>
                    <a:pt x="2478" y="747"/>
                  </a:cubicBezTo>
                  <a:cubicBezTo>
                    <a:pt x="2464" y="747"/>
                    <a:pt x="2464" y="747"/>
                    <a:pt x="2464" y="747"/>
                  </a:cubicBezTo>
                  <a:cubicBezTo>
                    <a:pt x="2464" y="744"/>
                    <a:pt x="2464" y="744"/>
                    <a:pt x="2464" y="744"/>
                  </a:cubicBezTo>
                  <a:cubicBezTo>
                    <a:pt x="2478" y="744"/>
                    <a:pt x="2478" y="744"/>
                    <a:pt x="2478" y="744"/>
                  </a:cubicBezTo>
                  <a:cubicBezTo>
                    <a:pt x="2470" y="737"/>
                    <a:pt x="2470" y="737"/>
                    <a:pt x="2470" y="737"/>
                  </a:cubicBezTo>
                  <a:cubicBezTo>
                    <a:pt x="2474" y="737"/>
                    <a:pt x="2474" y="737"/>
                    <a:pt x="2474" y="737"/>
                  </a:cubicBezTo>
                  <a:cubicBezTo>
                    <a:pt x="2483" y="746"/>
                    <a:pt x="2483" y="746"/>
                    <a:pt x="2483" y="746"/>
                  </a:cubicBezTo>
                  <a:cubicBezTo>
                    <a:pt x="2474" y="755"/>
                    <a:pt x="2474" y="755"/>
                    <a:pt x="2474" y="755"/>
                  </a:cubicBezTo>
                  <a:cubicBezTo>
                    <a:pt x="2474" y="755"/>
                    <a:pt x="2474" y="755"/>
                    <a:pt x="2474" y="755"/>
                  </a:cubicBezTo>
                  <a:close/>
                  <a:moveTo>
                    <a:pt x="2510" y="669"/>
                  </a:moveTo>
                  <a:cubicBezTo>
                    <a:pt x="2242" y="669"/>
                    <a:pt x="2242" y="669"/>
                    <a:pt x="2242" y="669"/>
                  </a:cubicBezTo>
                  <a:cubicBezTo>
                    <a:pt x="2242" y="221"/>
                    <a:pt x="2242" y="221"/>
                    <a:pt x="2242" y="221"/>
                  </a:cubicBezTo>
                  <a:cubicBezTo>
                    <a:pt x="2510" y="221"/>
                    <a:pt x="2510" y="221"/>
                    <a:pt x="2510" y="221"/>
                  </a:cubicBezTo>
                  <a:cubicBezTo>
                    <a:pt x="2510" y="669"/>
                    <a:pt x="2510" y="669"/>
                    <a:pt x="2510" y="669"/>
                  </a:cubicBezTo>
                  <a:cubicBezTo>
                    <a:pt x="2510" y="669"/>
                    <a:pt x="2510" y="669"/>
                    <a:pt x="2510" y="669"/>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025" y="617"/>
                  </a:moveTo>
                  <a:cubicBezTo>
                    <a:pt x="2025" y="75"/>
                    <a:pt x="2025" y="75"/>
                    <a:pt x="2025" y="75"/>
                  </a:cubicBezTo>
                  <a:cubicBezTo>
                    <a:pt x="2025" y="50"/>
                    <a:pt x="2004" y="29"/>
                    <a:pt x="1978" y="29"/>
                  </a:cubicBezTo>
                  <a:cubicBezTo>
                    <a:pt x="1164" y="29"/>
                    <a:pt x="1164" y="29"/>
                    <a:pt x="1164" y="29"/>
                  </a:cubicBezTo>
                  <a:cubicBezTo>
                    <a:pt x="1139" y="29"/>
                    <a:pt x="1118" y="50"/>
                    <a:pt x="1118" y="75"/>
                  </a:cubicBezTo>
                  <a:cubicBezTo>
                    <a:pt x="1118" y="617"/>
                    <a:pt x="1118" y="617"/>
                    <a:pt x="1118" y="617"/>
                  </a:cubicBezTo>
                  <a:cubicBezTo>
                    <a:pt x="1028" y="730"/>
                    <a:pt x="1028" y="730"/>
                    <a:pt x="1028" y="730"/>
                  </a:cubicBezTo>
                  <a:cubicBezTo>
                    <a:pt x="1028" y="761"/>
                    <a:pt x="1053" y="787"/>
                    <a:pt x="1084" y="787"/>
                  </a:cubicBezTo>
                  <a:cubicBezTo>
                    <a:pt x="2059" y="787"/>
                    <a:pt x="2059" y="787"/>
                    <a:pt x="2059" y="787"/>
                  </a:cubicBezTo>
                  <a:cubicBezTo>
                    <a:pt x="2089" y="787"/>
                    <a:pt x="2116" y="761"/>
                    <a:pt x="2116" y="730"/>
                  </a:cubicBezTo>
                  <a:cubicBezTo>
                    <a:pt x="2025" y="617"/>
                    <a:pt x="2025" y="617"/>
                    <a:pt x="2025" y="617"/>
                  </a:cubicBezTo>
                  <a:cubicBezTo>
                    <a:pt x="2025" y="617"/>
                    <a:pt x="2025" y="617"/>
                    <a:pt x="2025" y="617"/>
                  </a:cubicBezTo>
                  <a:close/>
                  <a:moveTo>
                    <a:pt x="1648" y="743"/>
                  </a:moveTo>
                  <a:cubicBezTo>
                    <a:pt x="1479" y="743"/>
                    <a:pt x="1479" y="743"/>
                    <a:pt x="1479" y="743"/>
                  </a:cubicBezTo>
                  <a:cubicBezTo>
                    <a:pt x="1469" y="743"/>
                    <a:pt x="1461" y="739"/>
                    <a:pt x="1461" y="734"/>
                  </a:cubicBezTo>
                  <a:cubicBezTo>
                    <a:pt x="1482" y="698"/>
                    <a:pt x="1482" y="698"/>
                    <a:pt x="1482" y="698"/>
                  </a:cubicBezTo>
                  <a:cubicBezTo>
                    <a:pt x="1482" y="694"/>
                    <a:pt x="1488" y="692"/>
                    <a:pt x="1496" y="692"/>
                  </a:cubicBezTo>
                  <a:cubicBezTo>
                    <a:pt x="1631" y="692"/>
                    <a:pt x="1631" y="692"/>
                    <a:pt x="1631" y="692"/>
                  </a:cubicBezTo>
                  <a:cubicBezTo>
                    <a:pt x="1638" y="692"/>
                    <a:pt x="1644" y="694"/>
                    <a:pt x="1644" y="698"/>
                  </a:cubicBezTo>
                  <a:cubicBezTo>
                    <a:pt x="1665" y="734"/>
                    <a:pt x="1665" y="734"/>
                    <a:pt x="1665" y="734"/>
                  </a:cubicBezTo>
                  <a:cubicBezTo>
                    <a:pt x="1665" y="739"/>
                    <a:pt x="1657" y="743"/>
                    <a:pt x="1648" y="743"/>
                  </a:cubicBezTo>
                  <a:close/>
                  <a:moveTo>
                    <a:pt x="1992" y="617"/>
                  </a:moveTo>
                  <a:cubicBezTo>
                    <a:pt x="1154" y="617"/>
                    <a:pt x="1154" y="617"/>
                    <a:pt x="1154" y="617"/>
                  </a:cubicBezTo>
                  <a:cubicBezTo>
                    <a:pt x="1154" y="83"/>
                    <a:pt x="1154" y="83"/>
                    <a:pt x="1154" y="83"/>
                  </a:cubicBezTo>
                  <a:cubicBezTo>
                    <a:pt x="1154" y="70"/>
                    <a:pt x="1164" y="60"/>
                    <a:pt x="1179" y="60"/>
                  </a:cubicBezTo>
                  <a:cubicBezTo>
                    <a:pt x="1969" y="60"/>
                    <a:pt x="1969" y="60"/>
                    <a:pt x="1969" y="60"/>
                  </a:cubicBezTo>
                  <a:cubicBezTo>
                    <a:pt x="1982" y="60"/>
                    <a:pt x="1992" y="70"/>
                    <a:pt x="1992" y="83"/>
                  </a:cubicBezTo>
                  <a:cubicBezTo>
                    <a:pt x="1992" y="617"/>
                    <a:pt x="1992" y="617"/>
                    <a:pt x="1992" y="617"/>
                  </a:cubicBezTo>
                  <a:cubicBezTo>
                    <a:pt x="1992" y="617"/>
                    <a:pt x="1992" y="617"/>
                    <a:pt x="1992" y="617"/>
                  </a:cubicBezTo>
                  <a:close/>
                  <a:moveTo>
                    <a:pt x="426" y="73"/>
                  </a:moveTo>
                  <a:cubicBezTo>
                    <a:pt x="426" y="73"/>
                    <a:pt x="426" y="73"/>
                    <a:pt x="426" y="73"/>
                  </a:cubicBezTo>
                  <a:cubicBezTo>
                    <a:pt x="426" y="419"/>
                    <a:pt x="426" y="419"/>
                    <a:pt x="426" y="419"/>
                  </a:cubicBezTo>
                  <a:cubicBezTo>
                    <a:pt x="426" y="419"/>
                    <a:pt x="426" y="419"/>
                    <a:pt x="374" y="465"/>
                  </a:cubicBezTo>
                  <a:cubicBezTo>
                    <a:pt x="374" y="465"/>
                    <a:pt x="374" y="465"/>
                    <a:pt x="374" y="20"/>
                  </a:cubicBezTo>
                  <a:cubicBezTo>
                    <a:pt x="374" y="7"/>
                    <a:pt x="382" y="0"/>
                    <a:pt x="394" y="0"/>
                  </a:cubicBezTo>
                  <a:cubicBezTo>
                    <a:pt x="394" y="0"/>
                    <a:pt x="394" y="0"/>
                    <a:pt x="906" y="0"/>
                  </a:cubicBezTo>
                  <a:cubicBezTo>
                    <a:pt x="918" y="0"/>
                    <a:pt x="928" y="7"/>
                    <a:pt x="928" y="20"/>
                  </a:cubicBezTo>
                  <a:cubicBezTo>
                    <a:pt x="928" y="20"/>
                    <a:pt x="928" y="20"/>
                    <a:pt x="928" y="783"/>
                  </a:cubicBezTo>
                  <a:cubicBezTo>
                    <a:pt x="928" y="796"/>
                    <a:pt x="918" y="803"/>
                    <a:pt x="906" y="803"/>
                  </a:cubicBezTo>
                  <a:cubicBezTo>
                    <a:pt x="906" y="803"/>
                    <a:pt x="906" y="803"/>
                    <a:pt x="394" y="803"/>
                  </a:cubicBezTo>
                  <a:cubicBezTo>
                    <a:pt x="382" y="803"/>
                    <a:pt x="374" y="796"/>
                    <a:pt x="374" y="783"/>
                  </a:cubicBezTo>
                  <a:cubicBezTo>
                    <a:pt x="374" y="783"/>
                    <a:pt x="374" y="760"/>
                    <a:pt x="374" y="687"/>
                  </a:cubicBezTo>
                  <a:cubicBezTo>
                    <a:pt x="374" y="675"/>
                    <a:pt x="374" y="662"/>
                    <a:pt x="374" y="648"/>
                  </a:cubicBezTo>
                  <a:cubicBezTo>
                    <a:pt x="374" y="638"/>
                    <a:pt x="374" y="626"/>
                    <a:pt x="374" y="614"/>
                  </a:cubicBezTo>
                  <a:cubicBezTo>
                    <a:pt x="374" y="607"/>
                    <a:pt x="374" y="599"/>
                    <a:pt x="374" y="590"/>
                  </a:cubicBezTo>
                  <a:cubicBezTo>
                    <a:pt x="374" y="590"/>
                    <a:pt x="374" y="590"/>
                    <a:pt x="426" y="543"/>
                  </a:cubicBezTo>
                  <a:cubicBezTo>
                    <a:pt x="426" y="543"/>
                    <a:pt x="426" y="585"/>
                    <a:pt x="426" y="730"/>
                  </a:cubicBezTo>
                  <a:cubicBezTo>
                    <a:pt x="426" y="740"/>
                    <a:pt x="434" y="749"/>
                    <a:pt x="442" y="749"/>
                  </a:cubicBezTo>
                  <a:cubicBezTo>
                    <a:pt x="442" y="749"/>
                    <a:pt x="442" y="749"/>
                    <a:pt x="857" y="749"/>
                  </a:cubicBezTo>
                  <a:cubicBezTo>
                    <a:pt x="866" y="749"/>
                    <a:pt x="874" y="740"/>
                    <a:pt x="874" y="730"/>
                  </a:cubicBezTo>
                  <a:cubicBezTo>
                    <a:pt x="874" y="730"/>
                    <a:pt x="874" y="730"/>
                    <a:pt x="874" y="73"/>
                  </a:cubicBezTo>
                  <a:cubicBezTo>
                    <a:pt x="874" y="62"/>
                    <a:pt x="866" y="53"/>
                    <a:pt x="857" y="53"/>
                  </a:cubicBezTo>
                  <a:cubicBezTo>
                    <a:pt x="857" y="53"/>
                    <a:pt x="857" y="53"/>
                    <a:pt x="442" y="53"/>
                  </a:cubicBezTo>
                  <a:cubicBezTo>
                    <a:pt x="434" y="53"/>
                    <a:pt x="426" y="62"/>
                    <a:pt x="426" y="73"/>
                  </a:cubicBezTo>
                  <a:close/>
                  <a:moveTo>
                    <a:pt x="122" y="752"/>
                  </a:moveTo>
                  <a:cubicBezTo>
                    <a:pt x="132" y="742"/>
                    <a:pt x="155" y="726"/>
                    <a:pt x="169" y="724"/>
                  </a:cubicBezTo>
                  <a:cubicBezTo>
                    <a:pt x="187" y="720"/>
                    <a:pt x="205" y="720"/>
                    <a:pt x="224" y="720"/>
                  </a:cubicBezTo>
                  <a:cubicBezTo>
                    <a:pt x="241" y="719"/>
                    <a:pt x="256" y="711"/>
                    <a:pt x="274" y="707"/>
                  </a:cubicBezTo>
                  <a:cubicBezTo>
                    <a:pt x="288" y="702"/>
                    <a:pt x="295" y="702"/>
                    <a:pt x="305" y="699"/>
                  </a:cubicBezTo>
                  <a:cubicBezTo>
                    <a:pt x="328" y="696"/>
                    <a:pt x="325" y="696"/>
                    <a:pt x="336" y="693"/>
                  </a:cubicBezTo>
                  <a:cubicBezTo>
                    <a:pt x="348" y="690"/>
                    <a:pt x="364" y="680"/>
                    <a:pt x="366" y="666"/>
                  </a:cubicBezTo>
                  <a:cubicBezTo>
                    <a:pt x="369" y="652"/>
                    <a:pt x="355" y="635"/>
                    <a:pt x="341" y="637"/>
                  </a:cubicBezTo>
                  <a:cubicBezTo>
                    <a:pt x="309" y="639"/>
                    <a:pt x="304" y="646"/>
                    <a:pt x="275" y="647"/>
                  </a:cubicBezTo>
                  <a:cubicBezTo>
                    <a:pt x="292" y="633"/>
                    <a:pt x="300" y="630"/>
                    <a:pt x="316" y="615"/>
                  </a:cubicBezTo>
                  <a:cubicBezTo>
                    <a:pt x="334" y="599"/>
                    <a:pt x="347" y="589"/>
                    <a:pt x="364" y="574"/>
                  </a:cubicBezTo>
                  <a:cubicBezTo>
                    <a:pt x="382" y="558"/>
                    <a:pt x="397" y="546"/>
                    <a:pt x="417" y="528"/>
                  </a:cubicBezTo>
                  <a:cubicBezTo>
                    <a:pt x="433" y="514"/>
                    <a:pt x="453" y="497"/>
                    <a:pt x="462" y="478"/>
                  </a:cubicBezTo>
                  <a:cubicBezTo>
                    <a:pt x="478" y="447"/>
                    <a:pt x="466" y="430"/>
                    <a:pt x="444" y="433"/>
                  </a:cubicBezTo>
                  <a:cubicBezTo>
                    <a:pt x="426" y="434"/>
                    <a:pt x="407" y="452"/>
                    <a:pt x="393" y="464"/>
                  </a:cubicBezTo>
                  <a:cubicBezTo>
                    <a:pt x="356" y="496"/>
                    <a:pt x="318" y="526"/>
                    <a:pt x="281" y="558"/>
                  </a:cubicBezTo>
                  <a:cubicBezTo>
                    <a:pt x="295" y="546"/>
                    <a:pt x="307" y="533"/>
                    <a:pt x="323" y="519"/>
                  </a:cubicBezTo>
                  <a:cubicBezTo>
                    <a:pt x="339" y="503"/>
                    <a:pt x="342" y="488"/>
                    <a:pt x="332" y="476"/>
                  </a:cubicBezTo>
                  <a:cubicBezTo>
                    <a:pt x="301" y="440"/>
                    <a:pt x="272" y="487"/>
                    <a:pt x="236" y="510"/>
                  </a:cubicBezTo>
                  <a:cubicBezTo>
                    <a:pt x="278" y="474"/>
                    <a:pt x="292" y="455"/>
                    <a:pt x="263" y="434"/>
                  </a:cubicBezTo>
                  <a:cubicBezTo>
                    <a:pt x="238" y="417"/>
                    <a:pt x="208" y="466"/>
                    <a:pt x="187" y="479"/>
                  </a:cubicBezTo>
                  <a:cubicBezTo>
                    <a:pt x="195" y="470"/>
                    <a:pt x="208" y="460"/>
                    <a:pt x="215" y="452"/>
                  </a:cubicBezTo>
                  <a:cubicBezTo>
                    <a:pt x="222" y="446"/>
                    <a:pt x="231" y="435"/>
                    <a:pt x="224" y="425"/>
                  </a:cubicBezTo>
                  <a:cubicBezTo>
                    <a:pt x="205" y="394"/>
                    <a:pt x="187" y="412"/>
                    <a:pt x="173" y="424"/>
                  </a:cubicBezTo>
                  <a:cubicBezTo>
                    <a:pt x="151" y="438"/>
                    <a:pt x="131" y="455"/>
                    <a:pt x="110" y="471"/>
                  </a:cubicBezTo>
                  <a:cubicBezTo>
                    <a:pt x="93" y="488"/>
                    <a:pt x="69" y="502"/>
                    <a:pt x="63" y="525"/>
                  </a:cubicBezTo>
                  <a:cubicBezTo>
                    <a:pt x="58" y="542"/>
                    <a:pt x="58" y="557"/>
                    <a:pt x="46" y="571"/>
                  </a:cubicBezTo>
                  <a:cubicBezTo>
                    <a:pt x="35" y="584"/>
                    <a:pt x="13" y="601"/>
                    <a:pt x="0" y="612"/>
                  </a:cubicBezTo>
                  <a:cubicBezTo>
                    <a:pt x="9" y="622"/>
                    <a:pt x="20" y="634"/>
                    <a:pt x="30" y="646"/>
                  </a:cubicBezTo>
                  <a:cubicBezTo>
                    <a:pt x="43" y="661"/>
                    <a:pt x="109" y="737"/>
                    <a:pt x="122" y="75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
        <p:nvSpPr>
          <p:cNvPr id="18" name="Rectangle 17"/>
          <p:cNvSpPr/>
          <p:nvPr/>
        </p:nvSpPr>
        <p:spPr>
          <a:xfrm>
            <a:off x="1" y="6416306"/>
            <a:ext cx="11919657" cy="301648"/>
          </a:xfrm>
          <a:prstGeom prst="rect">
            <a:avLst/>
          </a:prstGeom>
        </p:spPr>
        <p:txBody>
          <a:bodyPr wrap="square">
            <a:spAutoFit/>
          </a:bodyPr>
          <a:lstStyle/>
          <a:p>
            <a:pPr algn="r" defTabSz="565936"/>
            <a:r>
              <a:rPr lang="en-US" sz="1372" dirty="0">
                <a:solidFill>
                  <a:srgbClr val="505050">
                    <a:lumMod val="75000"/>
                  </a:srgbClr>
                </a:solidFill>
                <a:cs typeface="Segoe UI" panose="020B0502040204020203" pitchFamily="34" charset="0"/>
              </a:rPr>
              <a:t>https://api.office.com/discovery/me</a:t>
            </a:r>
          </a:p>
        </p:txBody>
      </p:sp>
    </p:spTree>
    <p:extLst>
      <p:ext uri="{BB962C8B-B14F-4D97-AF65-F5344CB8AC3E}">
        <p14:creationId xmlns:p14="http://schemas.microsoft.com/office/powerpoint/2010/main" val="121116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1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4374784"/>
            <a:ext cx="12188824" cy="248232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2" name="Title 1"/>
          <p:cNvSpPr>
            <a:spLocks noGrp="1"/>
          </p:cNvSpPr>
          <p:nvPr>
            <p:ph type="title"/>
          </p:nvPr>
        </p:nvSpPr>
        <p:spPr/>
        <p:txBody>
          <a:bodyPr/>
          <a:lstStyle/>
          <a:p>
            <a:r>
              <a:rPr lang="en-US" dirty="0" smtClean="0">
                <a:solidFill>
                  <a:schemeClr val="bg1">
                    <a:lumMod val="75000"/>
                  </a:schemeClr>
                </a:solidFill>
              </a:rPr>
              <a:t>Office </a:t>
            </a:r>
            <a:r>
              <a:rPr lang="en-US" dirty="0">
                <a:solidFill>
                  <a:schemeClr val="bg1">
                    <a:lumMod val="75000"/>
                  </a:schemeClr>
                </a:solidFill>
              </a:rPr>
              <a:t>365 </a:t>
            </a:r>
            <a:r>
              <a:rPr lang="en-US" dirty="0" smtClean="0">
                <a:solidFill>
                  <a:schemeClr val="bg1">
                    <a:lumMod val="75000"/>
                  </a:schemeClr>
                </a:solidFill>
              </a:rPr>
              <a:t>APIs</a:t>
            </a:r>
            <a:endParaRPr lang="en-US" dirty="0">
              <a:solidFill>
                <a:schemeClr val="bg1">
                  <a:lumMod val="75000"/>
                </a:schemeClr>
              </a:solidFill>
            </a:endParaRPr>
          </a:p>
        </p:txBody>
      </p:sp>
      <p:sp>
        <p:nvSpPr>
          <p:cNvPr id="5" name="Text Placeholder 4"/>
          <p:cNvSpPr>
            <a:spLocks noGrp="1"/>
          </p:cNvSpPr>
          <p:nvPr>
            <p:ph sz="quarter" idx="10"/>
          </p:nvPr>
        </p:nvSpPr>
        <p:spPr>
          <a:xfrm>
            <a:off x="263878" y="1632183"/>
            <a:ext cx="10542890" cy="2742601"/>
          </a:xfrm>
        </p:spPr>
        <p:txBody>
          <a:bodyPr/>
          <a:lstStyle/>
          <a:p>
            <a:r>
              <a:rPr lang="en-US" sz="3136" dirty="0">
                <a:solidFill>
                  <a:schemeClr val="bg1">
                    <a:lumMod val="75000"/>
                  </a:schemeClr>
                </a:solidFill>
              </a:rPr>
              <a:t>Simple REST/OData APIs</a:t>
            </a:r>
          </a:p>
          <a:p>
            <a:r>
              <a:rPr lang="en-US" sz="3136" dirty="0">
                <a:solidFill>
                  <a:schemeClr val="bg1">
                    <a:lumMod val="75000"/>
                  </a:schemeClr>
                </a:solidFill>
              </a:rPr>
              <a:t>Versioned</a:t>
            </a:r>
          </a:p>
          <a:p>
            <a:r>
              <a:rPr lang="en-US" sz="3136" dirty="0">
                <a:solidFill>
                  <a:schemeClr val="bg1">
                    <a:lumMod val="75000"/>
                  </a:schemeClr>
                </a:solidFill>
              </a:rPr>
              <a:t>Expose Files, Sites, Mail, Calendar and Users</a:t>
            </a:r>
          </a:p>
          <a:p>
            <a:r>
              <a:rPr lang="en-US" sz="3136" dirty="0" err="1">
                <a:solidFill>
                  <a:schemeClr val="bg1">
                    <a:lumMod val="75000"/>
                  </a:schemeClr>
                </a:solidFill>
              </a:rPr>
              <a:t>AuthN</a:t>
            </a:r>
            <a:r>
              <a:rPr lang="en-US" sz="3136" dirty="0">
                <a:solidFill>
                  <a:schemeClr val="bg1">
                    <a:lumMod val="75000"/>
                  </a:schemeClr>
                </a:solidFill>
              </a:rPr>
              <a:t>/</a:t>
            </a:r>
            <a:r>
              <a:rPr lang="en-US" sz="3136" dirty="0" err="1">
                <a:solidFill>
                  <a:schemeClr val="bg1">
                    <a:lumMod val="75000"/>
                  </a:schemeClr>
                </a:solidFill>
              </a:rPr>
              <a:t>AuthZ</a:t>
            </a:r>
            <a:r>
              <a:rPr lang="en-US" sz="3136" dirty="0">
                <a:solidFill>
                  <a:schemeClr val="bg1">
                    <a:lumMod val="75000"/>
                  </a:schemeClr>
                </a:solidFill>
              </a:rPr>
              <a:t> via Azure AD and </a:t>
            </a:r>
            <a:r>
              <a:rPr lang="en-US" sz="3136" dirty="0" err="1">
                <a:solidFill>
                  <a:schemeClr val="bg1">
                    <a:lumMod val="75000"/>
                  </a:schemeClr>
                </a:solidFill>
              </a:rPr>
              <a:t>OAuth</a:t>
            </a:r>
            <a:endParaRPr lang="en-US" sz="3136" dirty="0">
              <a:solidFill>
                <a:schemeClr val="bg1">
                  <a:lumMod val="75000"/>
                </a:schemeClr>
              </a:solidFill>
            </a:endParaRPr>
          </a:p>
          <a:p>
            <a:endParaRPr lang="en-US" sz="3136" dirty="0">
              <a:solidFill>
                <a:schemeClr val="bg1">
                  <a:lumMod val="75000"/>
                </a:schemeClr>
              </a:solidFill>
            </a:endParaRPr>
          </a:p>
        </p:txBody>
      </p:sp>
      <p:pic>
        <p:nvPicPr>
          <p:cNvPr id="5122" name="Picture 2" descr="Free your developers Lef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91484"/>
            <a:ext cx="1407331" cy="1865137"/>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5"/>
          <p:cNvSpPr>
            <a:spLocks noChangeAspect="1" noEditPoints="1"/>
          </p:cNvSpPr>
          <p:nvPr/>
        </p:nvSpPr>
        <p:spPr bwMode="auto">
          <a:xfrm>
            <a:off x="4265354" y="5142189"/>
            <a:ext cx="465022" cy="618102"/>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7" name="TextBox 96"/>
          <p:cNvSpPr txBox="1"/>
          <p:nvPr/>
        </p:nvSpPr>
        <p:spPr>
          <a:xfrm>
            <a:off x="2869311" y="5770413"/>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Users and </a:t>
            </a:r>
            <a:br>
              <a:rPr lang="en-US" sz="1372" dirty="0">
                <a:solidFill>
                  <a:srgbClr val="505050">
                    <a:lumMod val="75000"/>
                  </a:srgbClr>
                </a:solidFill>
              </a:rPr>
            </a:br>
            <a:r>
              <a:rPr lang="en-US" sz="1372" dirty="0">
                <a:solidFill>
                  <a:srgbClr val="505050">
                    <a:lumMod val="75000"/>
                  </a:srgbClr>
                </a:solidFill>
              </a:rPr>
              <a:t>groups</a:t>
            </a:r>
          </a:p>
        </p:txBody>
      </p:sp>
      <p:sp>
        <p:nvSpPr>
          <p:cNvPr id="98" name="TextBox 97"/>
          <p:cNvSpPr txBox="1"/>
          <p:nvPr/>
        </p:nvSpPr>
        <p:spPr>
          <a:xfrm>
            <a:off x="3932579" y="578525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Files</a:t>
            </a:r>
          </a:p>
        </p:txBody>
      </p:sp>
      <p:sp>
        <p:nvSpPr>
          <p:cNvPr id="99" name="TextBox 98"/>
          <p:cNvSpPr txBox="1"/>
          <p:nvPr/>
        </p:nvSpPr>
        <p:spPr>
          <a:xfrm>
            <a:off x="4927861" y="5770414"/>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Mail</a:t>
            </a:r>
          </a:p>
        </p:txBody>
      </p:sp>
      <p:sp>
        <p:nvSpPr>
          <p:cNvPr id="100" name="TextBox 99"/>
          <p:cNvSpPr txBox="1"/>
          <p:nvPr/>
        </p:nvSpPr>
        <p:spPr>
          <a:xfrm>
            <a:off x="6108020" y="5770413"/>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Calendar</a:t>
            </a:r>
          </a:p>
        </p:txBody>
      </p:sp>
      <p:sp>
        <p:nvSpPr>
          <p:cNvPr id="101" name="TextBox 100"/>
          <p:cNvSpPr txBox="1"/>
          <p:nvPr/>
        </p:nvSpPr>
        <p:spPr>
          <a:xfrm>
            <a:off x="7186581" y="577041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Contacts</a:t>
            </a:r>
          </a:p>
        </p:txBody>
      </p:sp>
      <p:sp>
        <p:nvSpPr>
          <p:cNvPr id="94" name="Freeform 18"/>
          <p:cNvSpPr>
            <a:spLocks noChangeAspect="1" noEditPoints="1"/>
          </p:cNvSpPr>
          <p:nvPr/>
        </p:nvSpPr>
        <p:spPr bwMode="auto">
          <a:xfrm>
            <a:off x="5163110" y="5163340"/>
            <a:ext cx="660073" cy="4872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lumMod val="75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5" name="Freeform 109"/>
          <p:cNvSpPr>
            <a:spLocks noChangeAspect="1" noEditPoints="1"/>
          </p:cNvSpPr>
          <p:nvPr/>
        </p:nvSpPr>
        <p:spPr bwMode="auto">
          <a:xfrm>
            <a:off x="6377395" y="5142189"/>
            <a:ext cx="591820" cy="555070"/>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505050">
                  <a:lumMod val="75000"/>
                </a:srgbClr>
              </a:solidFill>
            </a:endParaRPr>
          </a:p>
        </p:txBody>
      </p:sp>
      <p:sp>
        <p:nvSpPr>
          <p:cNvPr id="96" name="Freeform 5"/>
          <p:cNvSpPr>
            <a:spLocks noEditPoints="1"/>
          </p:cNvSpPr>
          <p:nvPr/>
        </p:nvSpPr>
        <p:spPr bwMode="auto">
          <a:xfrm>
            <a:off x="7506404" y="5136697"/>
            <a:ext cx="477591" cy="53556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lumMod val="75000"/>
            </a:schemeClr>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505050">
                  <a:lumMod val="75000"/>
                </a:srgbClr>
              </a:solidFill>
            </a:endParaRPr>
          </a:p>
        </p:txBody>
      </p:sp>
      <p:grpSp>
        <p:nvGrpSpPr>
          <p:cNvPr id="3" name="Group 2"/>
          <p:cNvGrpSpPr/>
          <p:nvPr/>
        </p:nvGrpSpPr>
        <p:grpSpPr>
          <a:xfrm>
            <a:off x="3211689" y="5250976"/>
            <a:ext cx="523984" cy="400526"/>
            <a:chOff x="3225522" y="4932144"/>
            <a:chExt cx="524120" cy="400630"/>
          </a:xfrm>
        </p:grpSpPr>
        <p:sp>
          <p:nvSpPr>
            <p:cNvPr id="102" name="Freeform 101"/>
            <p:cNvSpPr>
              <a:spLocks/>
            </p:cNvSpPr>
            <p:nvPr/>
          </p:nvSpPr>
          <p:spPr bwMode="auto">
            <a:xfrm>
              <a:off x="3301135" y="4961392"/>
              <a:ext cx="181248" cy="1812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3" name="Freeform 102"/>
            <p:cNvSpPr>
              <a:spLocks/>
            </p:cNvSpPr>
            <p:nvPr/>
          </p:nvSpPr>
          <p:spPr bwMode="auto">
            <a:xfrm>
              <a:off x="3225522" y="5148195"/>
              <a:ext cx="332472" cy="184579"/>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4" name="Freeform 103"/>
            <p:cNvSpPr>
              <a:spLocks/>
            </p:cNvSpPr>
            <p:nvPr/>
          </p:nvSpPr>
          <p:spPr bwMode="auto">
            <a:xfrm>
              <a:off x="3532039" y="4932144"/>
              <a:ext cx="153547" cy="1535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5" name="Freeform 104"/>
            <p:cNvSpPr>
              <a:spLocks/>
            </p:cNvSpPr>
            <p:nvPr/>
          </p:nvSpPr>
          <p:spPr bwMode="auto">
            <a:xfrm>
              <a:off x="3467982" y="5090397"/>
              <a:ext cx="281660" cy="156370"/>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grpSp>
    </p:spTree>
    <p:extLst>
      <p:ext uri="{BB962C8B-B14F-4D97-AF65-F5344CB8AC3E}">
        <p14:creationId xmlns:p14="http://schemas.microsoft.com/office/powerpoint/2010/main" val="396176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888339" y="2995264"/>
            <a:ext cx="6616879" cy="615361"/>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sz="2352" dirty="0">
                <a:gradFill>
                  <a:gsLst>
                    <a:gs pos="4908">
                      <a:srgbClr val="505050"/>
                    </a:gs>
                    <a:gs pos="16000">
                      <a:srgbClr val="505050"/>
                    </a:gs>
                  </a:gsLst>
                  <a:lin ang="5400000" scaled="0"/>
                </a:gradFill>
              </a:rPr>
              <a:t>https://api.office.com/discovery/me</a:t>
            </a:r>
          </a:p>
        </p:txBody>
      </p:sp>
      <p:grpSp>
        <p:nvGrpSpPr>
          <p:cNvPr id="47" name="Group 46"/>
          <p:cNvGrpSpPr/>
          <p:nvPr/>
        </p:nvGrpSpPr>
        <p:grpSpPr>
          <a:xfrm>
            <a:off x="8071223" y="3910555"/>
            <a:ext cx="1725360" cy="510829"/>
            <a:chOff x="8944087" y="2711730"/>
            <a:chExt cx="1760415" cy="521208"/>
          </a:xfrm>
        </p:grpSpPr>
        <p:sp>
          <p:nvSpPr>
            <p:cNvPr id="23" name="Rectangle 22"/>
            <p:cNvSpPr/>
            <p:nvPr/>
          </p:nvSpPr>
          <p:spPr bwMode="auto">
            <a:xfrm>
              <a:off x="8944087" y="2711730"/>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Search</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5"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8" name="Group 47"/>
          <p:cNvGrpSpPr/>
          <p:nvPr/>
        </p:nvGrpSpPr>
        <p:grpSpPr>
          <a:xfrm>
            <a:off x="9894352" y="3917368"/>
            <a:ext cx="1725360" cy="510829"/>
            <a:chOff x="9102738" y="3669845"/>
            <a:chExt cx="1760415" cy="521208"/>
          </a:xfrm>
        </p:grpSpPr>
        <p:sp>
          <p:nvSpPr>
            <p:cNvPr id="27" name="Rectangle 26"/>
            <p:cNvSpPr/>
            <p:nvPr/>
          </p:nvSpPr>
          <p:spPr bwMode="auto">
            <a:xfrm>
              <a:off x="9102738" y="3669845"/>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Social</a:t>
              </a:r>
            </a:p>
          </p:txBody>
        </p:sp>
        <p:sp>
          <p:nvSpPr>
            <p:cNvPr id="36"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3" name="Group 42"/>
          <p:cNvGrpSpPr/>
          <p:nvPr/>
        </p:nvGrpSpPr>
        <p:grpSpPr>
          <a:xfrm>
            <a:off x="2601727" y="3910555"/>
            <a:ext cx="1725360" cy="510829"/>
            <a:chOff x="2867799" y="2762517"/>
            <a:chExt cx="1760415" cy="521208"/>
          </a:xfrm>
        </p:grpSpPr>
        <p:sp>
          <p:nvSpPr>
            <p:cNvPr id="24" name="Rectangle 23"/>
            <p:cNvSpPr/>
            <p:nvPr/>
          </p:nvSpPr>
          <p:spPr bwMode="auto">
            <a:xfrm>
              <a:off x="2867799"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Mail</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8"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5" name="Group 44"/>
          <p:cNvGrpSpPr/>
          <p:nvPr/>
        </p:nvGrpSpPr>
        <p:grpSpPr>
          <a:xfrm>
            <a:off x="4424965" y="3912799"/>
            <a:ext cx="1725360" cy="510829"/>
            <a:chOff x="4975802" y="2787349"/>
            <a:chExt cx="1760415" cy="521208"/>
          </a:xfrm>
        </p:grpSpPr>
        <p:sp>
          <p:nvSpPr>
            <p:cNvPr id="25" name="Rectangle 24"/>
            <p:cNvSpPr/>
            <p:nvPr/>
          </p:nvSpPr>
          <p:spPr bwMode="auto">
            <a:xfrm>
              <a:off x="4975802"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Calendar</a:t>
              </a:r>
            </a:p>
          </p:txBody>
        </p:sp>
        <p:sp>
          <p:nvSpPr>
            <p:cNvPr id="39"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46" name="Group 45"/>
          <p:cNvGrpSpPr/>
          <p:nvPr/>
        </p:nvGrpSpPr>
        <p:grpSpPr>
          <a:xfrm>
            <a:off x="6267499" y="3910555"/>
            <a:ext cx="1725360" cy="510829"/>
            <a:chOff x="7083805" y="2787349"/>
            <a:chExt cx="1760415" cy="521208"/>
          </a:xfrm>
        </p:grpSpPr>
        <p:sp>
          <p:nvSpPr>
            <p:cNvPr id="26" name="Rectangle 25"/>
            <p:cNvSpPr/>
            <p:nvPr/>
          </p:nvSpPr>
          <p:spPr bwMode="auto">
            <a:xfrm>
              <a:off x="7083805"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People</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4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4" name="Group 43"/>
          <p:cNvGrpSpPr/>
          <p:nvPr/>
        </p:nvGrpSpPr>
        <p:grpSpPr>
          <a:xfrm>
            <a:off x="778489" y="3910555"/>
            <a:ext cx="1725360" cy="510829"/>
            <a:chOff x="753803" y="2762517"/>
            <a:chExt cx="1760415" cy="521208"/>
          </a:xfrm>
        </p:grpSpPr>
        <p:sp>
          <p:nvSpPr>
            <p:cNvPr id="22" name="Rectangle 21"/>
            <p:cNvSpPr/>
            <p:nvPr/>
          </p:nvSpPr>
          <p:spPr bwMode="auto">
            <a:xfrm>
              <a:off x="753803"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Documents</a:t>
              </a:r>
            </a:p>
          </p:txBody>
        </p:sp>
        <p:sp>
          <p:nvSpPr>
            <p:cNvPr id="41"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sp>
        <p:nvSpPr>
          <p:cNvPr id="66" name="Rectangle 65"/>
          <p:cNvSpPr/>
          <p:nvPr/>
        </p:nvSpPr>
        <p:spPr bwMode="auto">
          <a:xfrm>
            <a:off x="462927"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67" name="Rectangle 66"/>
          <p:cNvSpPr/>
          <p:nvPr/>
        </p:nvSpPr>
        <p:spPr bwMode="auto">
          <a:xfrm>
            <a:off x="4289713"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68" name="Rectangle 67"/>
          <p:cNvSpPr/>
          <p:nvPr/>
        </p:nvSpPr>
        <p:spPr bwMode="auto">
          <a:xfrm>
            <a:off x="8116499" y="1406265"/>
            <a:ext cx="3817775"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9" name="Freeform 5"/>
          <p:cNvSpPr>
            <a:spLocks noChangeAspect="1" noEditPoints="1"/>
          </p:cNvSpPr>
          <p:nvPr/>
        </p:nvSpPr>
        <p:spPr bwMode="auto">
          <a:xfrm>
            <a:off x="2777863" y="1688580"/>
            <a:ext cx="1001383" cy="640252"/>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0" name="Arc 69"/>
          <p:cNvSpPr/>
          <p:nvPr/>
        </p:nvSpPr>
        <p:spPr>
          <a:xfrm rot="20676240">
            <a:off x="6999307" y="2005887"/>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71" name="Group 70"/>
          <p:cNvGrpSpPr>
            <a:grpSpLocks noChangeAspect="1"/>
          </p:cNvGrpSpPr>
          <p:nvPr/>
        </p:nvGrpSpPr>
        <p:grpSpPr>
          <a:xfrm>
            <a:off x="10332457" y="1734778"/>
            <a:ext cx="1016734" cy="617896"/>
            <a:chOff x="3742936" y="4845974"/>
            <a:chExt cx="1597183" cy="970652"/>
          </a:xfrm>
          <a:solidFill>
            <a:schemeClr val="tx1"/>
          </a:solidFill>
        </p:grpSpPr>
        <p:sp>
          <p:nvSpPr>
            <p:cNvPr id="72" name="Freeform 71"/>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73"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74" name="Freeform 5"/>
          <p:cNvSpPr>
            <a:spLocks noChangeAspect="1" noEditPoints="1"/>
          </p:cNvSpPr>
          <p:nvPr/>
        </p:nvSpPr>
        <p:spPr bwMode="auto">
          <a:xfrm>
            <a:off x="11503515" y="1905893"/>
            <a:ext cx="232392" cy="446780"/>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5" name="Freeform 5"/>
          <p:cNvSpPr>
            <a:spLocks noChangeAspect="1" noEditPoints="1"/>
          </p:cNvSpPr>
          <p:nvPr/>
        </p:nvSpPr>
        <p:spPr bwMode="auto">
          <a:xfrm>
            <a:off x="9604603" y="1913703"/>
            <a:ext cx="589089" cy="43897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76" name="Group 75"/>
          <p:cNvGrpSpPr/>
          <p:nvPr/>
        </p:nvGrpSpPr>
        <p:grpSpPr>
          <a:xfrm>
            <a:off x="6302714" y="1577318"/>
            <a:ext cx="1503683" cy="905950"/>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79" name="Arc 78"/>
          <p:cNvSpPr/>
          <p:nvPr/>
        </p:nvSpPr>
        <p:spPr>
          <a:xfrm rot="9876240">
            <a:off x="6451037" y="1631383"/>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pic>
        <p:nvPicPr>
          <p:cNvPr id="83" name="Picture 14"/>
          <p:cNvPicPr>
            <a:picLocks noChangeAspect="1" noChangeArrowheads="1"/>
          </p:cNvPicPr>
          <p:nvPr/>
        </p:nvPicPr>
        <p:blipFill>
          <a:blip r:embed="rId2">
            <a:grayscl/>
            <a:lum bright="-38000"/>
            <a:extLst>
              <a:ext uri="{28A0092B-C50C-407E-A947-70E740481C1C}">
                <a14:useLocalDpi xmlns:a14="http://schemas.microsoft.com/office/drawing/2010/main" val="0"/>
              </a:ext>
            </a:extLst>
          </a:blip>
          <a:srcRect/>
          <a:stretch>
            <a:fillRect/>
          </a:stretch>
        </p:blipFill>
        <p:spPr bwMode="auto">
          <a:xfrm>
            <a:off x="5589336" y="5064267"/>
            <a:ext cx="737795" cy="863120"/>
          </a:xfrm>
          <a:prstGeom prst="rect">
            <a:avLst/>
          </a:prstGeom>
          <a:noFill/>
          <a:ln>
            <a:noFill/>
          </a:ln>
          <a:effectLst/>
          <a:extLst/>
        </p:spPr>
      </p:pic>
      <p:sp>
        <p:nvSpPr>
          <p:cNvPr id="84" name="TextBox 83"/>
          <p:cNvSpPr txBox="1"/>
          <p:nvPr/>
        </p:nvSpPr>
        <p:spPr>
          <a:xfrm>
            <a:off x="4239653" y="5033211"/>
            <a:ext cx="1629027" cy="886844"/>
          </a:xfrm>
          <a:prstGeom prst="rect">
            <a:avLst/>
          </a:prstGeom>
          <a:noFill/>
        </p:spPr>
        <p:txBody>
          <a:bodyPr wrap="square" lIns="179238" tIns="143391" rIns="179238" bIns="143391" rtlCol="0">
            <a:spAutoFit/>
          </a:bodyPr>
          <a:lstStyle/>
          <a:p>
            <a:pPr defTabSz="914180">
              <a:lnSpc>
                <a:spcPct val="90000"/>
              </a:lnSpc>
              <a:spcAft>
                <a:spcPts val="588"/>
              </a:spcAft>
            </a:pPr>
            <a:r>
              <a:rPr lang="en-US" sz="4312" dirty="0" err="1">
                <a:gradFill>
                  <a:gsLst>
                    <a:gs pos="4908">
                      <a:srgbClr val="505050"/>
                    </a:gs>
                    <a:gs pos="16000">
                      <a:srgbClr val="505050"/>
                    </a:gs>
                  </a:gsLst>
                  <a:lin ang="5400000" scaled="0"/>
                </a:gradFill>
              </a:rPr>
              <a:t>iOS</a:t>
            </a:r>
            <a:endParaRPr lang="en-US" sz="4312" dirty="0">
              <a:gradFill>
                <a:gsLst>
                  <a:gs pos="4908">
                    <a:srgbClr val="505050"/>
                  </a:gs>
                  <a:gs pos="16000">
                    <a:srgbClr val="505050"/>
                  </a:gs>
                </a:gsLst>
                <a:lin ang="5400000" scaled="0"/>
              </a:gradFill>
            </a:endParaRPr>
          </a:p>
        </p:txBody>
      </p:sp>
      <p:sp>
        <p:nvSpPr>
          <p:cNvPr id="85" name="Freeform 84"/>
          <p:cNvSpPr>
            <a:spLocks noEditPoints="1"/>
          </p:cNvSpPr>
          <p:nvPr/>
        </p:nvSpPr>
        <p:spPr bwMode="auto">
          <a:xfrm>
            <a:off x="6609548" y="5117944"/>
            <a:ext cx="744260" cy="755764"/>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9" name="Rectangle 88"/>
          <p:cNvSpPr/>
          <p:nvPr/>
        </p:nvSpPr>
        <p:spPr>
          <a:xfrm>
            <a:off x="4854569" y="6171474"/>
            <a:ext cx="2142390" cy="452472"/>
          </a:xfrm>
          <a:prstGeom prst="rect">
            <a:avLst/>
          </a:prstGeom>
          <a:noFill/>
        </p:spPr>
        <p:txBody>
          <a:bodyPr wrap="none">
            <a:spAutoFit/>
          </a:bodyPr>
          <a:lstStyle/>
          <a:p>
            <a:pPr defTabSz="914180"/>
            <a:r>
              <a:rPr lang="en-US" sz="2352" dirty="0">
                <a:gradFill>
                  <a:gsLst>
                    <a:gs pos="4908">
                      <a:srgbClr val="505050"/>
                    </a:gs>
                    <a:gs pos="16000">
                      <a:srgbClr val="505050"/>
                    </a:gs>
                  </a:gsLst>
                  <a:lin ang="5400000" scaled="0"/>
                </a:gradFill>
              </a:rPr>
              <a:t>dev.office.com</a:t>
            </a:r>
            <a:r>
              <a:rPr lang="en-US" sz="1764" dirty="0">
                <a:gradFill>
                  <a:gsLst>
                    <a:gs pos="4908">
                      <a:srgbClr val="505050"/>
                    </a:gs>
                    <a:gs pos="16000">
                      <a:srgbClr val="505050"/>
                    </a:gs>
                  </a:gsLst>
                  <a:lin ang="5400000" scaled="0"/>
                </a:gradFill>
              </a:rPr>
              <a:t> </a:t>
            </a:r>
          </a:p>
        </p:txBody>
      </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Tree>
    <p:extLst>
      <p:ext uri="{BB962C8B-B14F-4D97-AF65-F5344CB8AC3E}">
        <p14:creationId xmlns:p14="http://schemas.microsoft.com/office/powerpoint/2010/main" val="322856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0126" y="1380"/>
            <a:ext cx="7438699" cy="685524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0" y="290774"/>
            <a:ext cx="4480956" cy="4109100"/>
          </a:xfrm>
        </p:spPr>
        <p:txBody>
          <a:bodyPr/>
          <a:lstStyle/>
          <a:p>
            <a:r>
              <a:rPr lang="en-US" dirty="0"/>
              <a:t>Office 365 services for Apps</a:t>
            </a:r>
          </a:p>
        </p:txBody>
      </p:sp>
      <p:sp>
        <p:nvSpPr>
          <p:cNvPr id="3" name="Text Placeholder 2"/>
          <p:cNvSpPr>
            <a:spLocks noGrp="1"/>
          </p:cNvSpPr>
          <p:nvPr>
            <p:ph type="body" sz="quarter" idx="11"/>
          </p:nvPr>
        </p:nvSpPr>
        <p:spPr>
          <a:xfrm>
            <a:off x="269170" y="2980904"/>
            <a:ext cx="4107542" cy="3704234"/>
          </a:xfrm>
        </p:spPr>
        <p:txBody>
          <a:bodyPr/>
          <a:lstStyle/>
          <a:p>
            <a:r>
              <a:rPr lang="en-US" sz="3136" dirty="0">
                <a:hlinkClick r:id="rId2"/>
              </a:rPr>
              <a:t>https://zapier.com/zapbook/office-365/</a:t>
            </a:r>
            <a:endParaRPr lang="en-US" sz="3136" dirty="0"/>
          </a:p>
          <a:p>
            <a:endParaRPr lang="en-US" sz="3136" dirty="0"/>
          </a:p>
          <a:p>
            <a:endParaRPr lang="en-US" sz="3136" dirty="0"/>
          </a:p>
          <a:p>
            <a:endParaRPr lang="en-US" sz="3136" dirty="0"/>
          </a:p>
          <a:p>
            <a:endParaRPr lang="en-US" sz="3136" dirty="0"/>
          </a:p>
          <a:p>
            <a:endParaRPr lang="en-US" sz="3136" dirty="0"/>
          </a:p>
        </p:txBody>
      </p:sp>
      <p:pic>
        <p:nvPicPr>
          <p:cNvPr id="4" name="Picture 3"/>
          <p:cNvPicPr>
            <a:picLocks noChangeAspect="1"/>
          </p:cNvPicPr>
          <p:nvPr/>
        </p:nvPicPr>
        <p:blipFill>
          <a:blip r:embed="rId3"/>
          <a:stretch>
            <a:fillRect/>
          </a:stretch>
        </p:blipFill>
        <p:spPr>
          <a:xfrm>
            <a:off x="5542848" y="2089380"/>
            <a:ext cx="6197882" cy="4424392"/>
          </a:xfrm>
          <a:prstGeom prst="rect">
            <a:avLst/>
          </a:prstGeom>
        </p:spPr>
      </p:pic>
      <p:pic>
        <p:nvPicPr>
          <p:cNvPr id="1026" name="Picture 2" descr="https://zapier.cachefly.net/static/CpzTqZ/images/logo60or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4877" y="158302"/>
            <a:ext cx="2445852" cy="112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81781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920860" y="3290922"/>
            <a:ext cx="7726537" cy="696232"/>
          </a:xfrm>
          <a:prstGeom prst="rect">
            <a:avLst/>
          </a:prstGeom>
        </p:spPr>
        <p:txBody>
          <a:bodyPr>
            <a:noAutofit/>
          </a:bodyPr>
          <a:lstStyle/>
          <a:p>
            <a:pPr marL="0" indent="0">
              <a:buNone/>
            </a:pPr>
            <a:r>
              <a:rPr lang="en-US" sz="3528" b="1" dirty="0">
                <a:gradFill>
                  <a:gsLst>
                    <a:gs pos="1250">
                      <a:srgbClr val="EB3C00"/>
                    </a:gs>
                    <a:gs pos="23000">
                      <a:srgbClr val="EB3C00"/>
                    </a:gs>
                  </a:gsLst>
                  <a:lin ang="5400000" scaled="0"/>
                </a:gradFill>
              </a:rPr>
              <a:t>is one of the fastest growing businesses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409" y="1548267"/>
            <a:ext cx="7485376" cy="2592921"/>
          </a:xfrm>
          <a:prstGeom prst="rect">
            <a:avLst/>
          </a:prstGeom>
        </p:spPr>
      </p:pic>
      <p:sp>
        <p:nvSpPr>
          <p:cNvPr id="5" name="TextBox 4"/>
          <p:cNvSpPr txBox="1"/>
          <p:nvPr/>
        </p:nvSpPr>
        <p:spPr>
          <a:xfrm>
            <a:off x="2847732" y="3667045"/>
            <a:ext cx="6422709" cy="1194525"/>
          </a:xfrm>
          <a:prstGeom prst="rect">
            <a:avLst/>
          </a:prstGeom>
          <a:noFill/>
        </p:spPr>
        <p:txBody>
          <a:bodyPr wrap="none" lIns="179238" tIns="143391" rIns="179238" bIns="143391" rtlCol="0">
            <a:spAutoFit/>
          </a:bodyPr>
          <a:lstStyle/>
          <a:p>
            <a:pPr defTabSz="914033">
              <a:spcBef>
                <a:spcPct val="20000"/>
              </a:spcBef>
              <a:buSzPct val="90000"/>
            </a:pPr>
            <a:r>
              <a:rPr lang="en-US" sz="5880" b="1" dirty="0">
                <a:gradFill>
                  <a:gsLst>
                    <a:gs pos="1250">
                      <a:srgbClr val="EB3C00"/>
                    </a:gs>
                    <a:gs pos="23000">
                      <a:srgbClr val="EB3C00"/>
                    </a:gs>
                  </a:gsLst>
                  <a:lin ang="5400000" scaled="0"/>
                </a:gradFill>
                <a:latin typeface="Segoe UI Light"/>
              </a:rPr>
              <a:t>in</a:t>
            </a:r>
            <a:r>
              <a:rPr lang="en-US" sz="3528" b="1" dirty="0">
                <a:gradFill>
                  <a:gsLst>
                    <a:gs pos="1250">
                      <a:srgbClr val="EB3C00"/>
                    </a:gs>
                    <a:gs pos="23000">
                      <a:srgbClr val="EB3C00"/>
                    </a:gs>
                  </a:gsLst>
                  <a:lin ang="5400000" scaled="0"/>
                </a:gradFill>
                <a:latin typeface="Segoe UI Light"/>
              </a:rPr>
              <a:t> </a:t>
            </a:r>
            <a:r>
              <a:rPr lang="en-US" sz="5880" b="1" dirty="0">
                <a:gradFill>
                  <a:gsLst>
                    <a:gs pos="1250">
                      <a:srgbClr val="EB3C00"/>
                    </a:gs>
                    <a:gs pos="23000">
                      <a:srgbClr val="EB3C00"/>
                    </a:gs>
                  </a:gsLst>
                  <a:lin ang="5400000" scaled="0"/>
                </a:gradFill>
                <a:latin typeface="Segoe UI Light"/>
              </a:rPr>
              <a:t>Microsoft history</a:t>
            </a:r>
            <a:r>
              <a:rPr lang="en-US" sz="3528" b="1" dirty="0">
                <a:gradFill>
                  <a:gsLst>
                    <a:gs pos="1250">
                      <a:srgbClr val="EB3C00"/>
                    </a:gs>
                    <a:gs pos="23000">
                      <a:srgbClr val="EB3C00"/>
                    </a:gs>
                  </a:gsLst>
                  <a:lin ang="5400000" scaled="0"/>
                </a:gradFill>
                <a:latin typeface="Segoe UI Light"/>
              </a:rPr>
              <a:t>.</a:t>
            </a:r>
          </a:p>
        </p:txBody>
      </p:sp>
    </p:spTree>
    <p:extLst>
      <p:ext uri="{BB962C8B-B14F-4D97-AF65-F5344CB8AC3E}">
        <p14:creationId xmlns:p14="http://schemas.microsoft.com/office/powerpoint/2010/main" val="277081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31</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IFTTT</a:t>
            </a:r>
            <a:endParaRPr lang="en-US" dirty="0"/>
          </a:p>
        </p:txBody>
      </p:sp>
      <p:sp>
        <p:nvSpPr>
          <p:cNvPr id="3" name="Text Placeholder 2"/>
          <p:cNvSpPr>
            <a:spLocks noGrp="1"/>
          </p:cNvSpPr>
          <p:nvPr>
            <p:ph type="body" sz="quarter" idx="11"/>
          </p:nvPr>
        </p:nvSpPr>
        <p:spPr>
          <a:xfrm>
            <a:off x="269170" y="1190078"/>
            <a:ext cx="11652805" cy="2714830"/>
          </a:xfrm>
        </p:spPr>
        <p:txBody>
          <a:bodyPr/>
          <a:lstStyle/>
          <a:p>
            <a:r>
              <a:rPr lang="en-US" dirty="0" smtClean="0"/>
              <a:t>18mil recipes run a day</a:t>
            </a:r>
          </a:p>
          <a:p>
            <a:r>
              <a:rPr lang="en-US" dirty="0" smtClean="0"/>
              <a:t>140 channels</a:t>
            </a:r>
          </a:p>
          <a:p>
            <a:r>
              <a:rPr lang="en-US" dirty="0" smtClean="0"/>
              <a:t>17mil personal recipes</a:t>
            </a:r>
          </a:p>
          <a:p>
            <a:r>
              <a:rPr lang="en-US" dirty="0" smtClean="0"/>
              <a:t>50mil channel activations</a:t>
            </a:r>
            <a:endParaRPr lang="en-US" dirty="0"/>
          </a:p>
        </p:txBody>
      </p:sp>
      <p:pic>
        <p:nvPicPr>
          <p:cNvPr id="6" name="Picture 5"/>
          <p:cNvPicPr>
            <a:picLocks noChangeAspect="1"/>
          </p:cNvPicPr>
          <p:nvPr/>
        </p:nvPicPr>
        <p:blipFill rotWithShape="1">
          <a:blip r:embed="rId2"/>
          <a:srcRect r="33798" b="25809"/>
          <a:stretch/>
        </p:blipFill>
        <p:spPr>
          <a:xfrm>
            <a:off x="6095572" y="740045"/>
            <a:ext cx="6139423" cy="5983171"/>
          </a:xfrm>
          <a:prstGeom prst="rect">
            <a:avLst/>
          </a:prstGeom>
        </p:spPr>
      </p:pic>
    </p:spTree>
    <p:extLst>
      <p:ext uri="{BB962C8B-B14F-4D97-AF65-F5344CB8AC3E}">
        <p14:creationId xmlns:p14="http://schemas.microsoft.com/office/powerpoint/2010/main" val="46927751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5628507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a:t>
            </a:r>
          </a:p>
        </p:txBody>
      </p:sp>
      <p:sp>
        <p:nvSpPr>
          <p:cNvPr id="4" name="Rectangle 3"/>
          <p:cNvSpPr/>
          <p:nvPr/>
        </p:nvSpPr>
        <p:spPr bwMode="auto">
          <a:xfrm>
            <a:off x="269169" y="120648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01361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5" name="Group 384"/>
          <p:cNvGrpSpPr/>
          <p:nvPr/>
        </p:nvGrpSpPr>
        <p:grpSpPr>
          <a:xfrm>
            <a:off x="4333224" y="2956063"/>
            <a:ext cx="3522377" cy="2098643"/>
            <a:chOff x="8434810" y="3014716"/>
            <a:chExt cx="3593944" cy="2141283"/>
          </a:xfrm>
        </p:grpSpPr>
        <p:grpSp>
          <p:nvGrpSpPr>
            <p:cNvPr id="386" name="Group 385"/>
            <p:cNvGrpSpPr/>
            <p:nvPr/>
          </p:nvGrpSpPr>
          <p:grpSpPr>
            <a:xfrm>
              <a:off x="9680617" y="3014717"/>
              <a:ext cx="1060284" cy="2100823"/>
              <a:chOff x="5883472" y="1314690"/>
              <a:chExt cx="786530" cy="1558413"/>
            </a:xfrm>
          </p:grpSpPr>
          <p:sp>
            <p:nvSpPr>
              <p:cNvPr id="43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1"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5"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6"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7"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8"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9"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0"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1"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87" name="Group 386"/>
            <p:cNvGrpSpPr/>
            <p:nvPr/>
          </p:nvGrpSpPr>
          <p:grpSpPr>
            <a:xfrm>
              <a:off x="10859213" y="3014717"/>
              <a:ext cx="1169541" cy="2100901"/>
              <a:chOff x="9635198" y="5349787"/>
              <a:chExt cx="748731" cy="1344979"/>
            </a:xfrm>
          </p:grpSpPr>
          <p:grpSp>
            <p:nvGrpSpPr>
              <p:cNvPr id="405" name="Group 404"/>
              <p:cNvGrpSpPr/>
              <p:nvPr/>
            </p:nvGrpSpPr>
            <p:grpSpPr>
              <a:xfrm>
                <a:off x="9635198" y="5349787"/>
                <a:ext cx="748731" cy="1344979"/>
                <a:chOff x="5028131" y="1531713"/>
                <a:chExt cx="693495" cy="1245756"/>
              </a:xfrm>
            </p:grpSpPr>
            <p:grpSp>
              <p:nvGrpSpPr>
                <p:cNvPr id="419" name="Group 418"/>
                <p:cNvGrpSpPr/>
                <p:nvPr/>
              </p:nvGrpSpPr>
              <p:grpSpPr>
                <a:xfrm>
                  <a:off x="5028131" y="1531713"/>
                  <a:ext cx="693495" cy="1245756"/>
                  <a:chOff x="6639402" y="-1425066"/>
                  <a:chExt cx="675798" cy="1213966"/>
                </a:xfrm>
              </p:grpSpPr>
              <p:sp>
                <p:nvSpPr>
                  <p:cNvPr id="42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29" name="Rectangle 42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0" name="Group 419"/>
                <p:cNvGrpSpPr/>
                <p:nvPr/>
              </p:nvGrpSpPr>
              <p:grpSpPr>
                <a:xfrm>
                  <a:off x="5292866" y="1551064"/>
                  <a:ext cx="157076" cy="1181434"/>
                  <a:chOff x="6779777" y="1563052"/>
                  <a:chExt cx="157076" cy="1181434"/>
                </a:xfrm>
              </p:grpSpPr>
              <p:sp>
                <p:nvSpPr>
                  <p:cNvPr id="421" name="Oval 420"/>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2" name="Group 421"/>
                  <p:cNvGrpSpPr/>
                  <p:nvPr/>
                </p:nvGrpSpPr>
                <p:grpSpPr>
                  <a:xfrm>
                    <a:off x="6779777" y="1563052"/>
                    <a:ext cx="157076" cy="52818"/>
                    <a:chOff x="6857569" y="1553528"/>
                    <a:chExt cx="157076" cy="52818"/>
                  </a:xfrm>
                </p:grpSpPr>
                <p:sp>
                  <p:nvSpPr>
                    <p:cNvPr id="423" name="Rounded Rectangle 422"/>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06" name="Rectangle 405"/>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7" name="Group 406"/>
              <p:cNvGrpSpPr/>
              <p:nvPr/>
            </p:nvGrpSpPr>
            <p:grpSpPr>
              <a:xfrm>
                <a:off x="9730613" y="5511557"/>
                <a:ext cx="551019" cy="752748"/>
                <a:chOff x="5019134" y="4300625"/>
                <a:chExt cx="602113" cy="752748"/>
              </a:xfrm>
            </p:grpSpPr>
            <p:sp>
              <p:nvSpPr>
                <p:cNvPr id="408" name="Rectangle 407"/>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Rectangle 408"/>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Rectangle 416"/>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Rectangle 417"/>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88" name="Group 387"/>
            <p:cNvGrpSpPr/>
            <p:nvPr/>
          </p:nvGrpSpPr>
          <p:grpSpPr>
            <a:xfrm>
              <a:off x="8434810" y="3014716"/>
              <a:ext cx="2207532" cy="2141283"/>
              <a:chOff x="10973657" y="3014716"/>
              <a:chExt cx="2207532" cy="2141283"/>
            </a:xfrm>
          </p:grpSpPr>
          <p:grpSp>
            <p:nvGrpSpPr>
              <p:cNvPr id="389" name="Group 388"/>
              <p:cNvGrpSpPr/>
              <p:nvPr/>
            </p:nvGrpSpPr>
            <p:grpSpPr>
              <a:xfrm>
                <a:off x="10973657" y="3014716"/>
                <a:ext cx="1127495" cy="2141283"/>
                <a:chOff x="5651685" y="-476444"/>
                <a:chExt cx="1669255" cy="2809977"/>
              </a:xfrm>
            </p:grpSpPr>
            <p:sp>
              <p:nvSpPr>
                <p:cNvPr id="398" name="Rectangle 39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Freeform 39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Rectangle 39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1" name="Group 400"/>
                <p:cNvGrpSpPr/>
                <p:nvPr/>
              </p:nvGrpSpPr>
              <p:grpSpPr>
                <a:xfrm>
                  <a:off x="6124436" y="2123612"/>
                  <a:ext cx="723752" cy="98117"/>
                  <a:chOff x="6147223" y="2123612"/>
                  <a:chExt cx="723752" cy="98117"/>
                </a:xfrm>
              </p:grpSpPr>
              <p:sp>
                <p:nvSpPr>
                  <p:cNvPr id="402" name="Rounded Rectangle 40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0" name="Rectangle 38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Rectangle 39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Rectangle 39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219132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5" name="Group 634"/>
          <p:cNvGrpSpPr/>
          <p:nvPr/>
        </p:nvGrpSpPr>
        <p:grpSpPr>
          <a:xfrm>
            <a:off x="4333224" y="2956063"/>
            <a:ext cx="3522377" cy="2098643"/>
            <a:chOff x="8434810" y="3014716"/>
            <a:chExt cx="3593944" cy="2141283"/>
          </a:xfrm>
        </p:grpSpPr>
        <p:grpSp>
          <p:nvGrpSpPr>
            <p:cNvPr id="636" name="Group 635"/>
            <p:cNvGrpSpPr/>
            <p:nvPr/>
          </p:nvGrpSpPr>
          <p:grpSpPr>
            <a:xfrm>
              <a:off x="9680617" y="3014717"/>
              <a:ext cx="1060284" cy="2100823"/>
              <a:chOff x="5883472" y="1314690"/>
              <a:chExt cx="786530" cy="1558413"/>
            </a:xfrm>
          </p:grpSpPr>
          <p:sp>
            <p:nvSpPr>
              <p:cNvPr id="68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8"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9"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0"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0"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1"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2"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3"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4"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5"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6"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7"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8"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9"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0"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1"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637" name="Group 636"/>
            <p:cNvGrpSpPr/>
            <p:nvPr/>
          </p:nvGrpSpPr>
          <p:grpSpPr>
            <a:xfrm>
              <a:off x="10859213" y="3014717"/>
              <a:ext cx="1169541" cy="2100901"/>
              <a:chOff x="9635198" y="5349787"/>
              <a:chExt cx="748731" cy="1344979"/>
            </a:xfrm>
          </p:grpSpPr>
          <p:grpSp>
            <p:nvGrpSpPr>
              <p:cNvPr id="664" name="Group 663"/>
              <p:cNvGrpSpPr/>
              <p:nvPr/>
            </p:nvGrpSpPr>
            <p:grpSpPr>
              <a:xfrm>
                <a:off x="9635198" y="5349787"/>
                <a:ext cx="748731" cy="1344979"/>
                <a:chOff x="5028131" y="1531713"/>
                <a:chExt cx="693495" cy="1245756"/>
              </a:xfrm>
            </p:grpSpPr>
            <p:grpSp>
              <p:nvGrpSpPr>
                <p:cNvPr id="671" name="Group 670"/>
                <p:cNvGrpSpPr/>
                <p:nvPr/>
              </p:nvGrpSpPr>
              <p:grpSpPr>
                <a:xfrm>
                  <a:off x="5028131" y="1531713"/>
                  <a:ext cx="693495" cy="1245756"/>
                  <a:chOff x="6639402" y="-1425066"/>
                  <a:chExt cx="675798" cy="1213966"/>
                </a:xfrm>
              </p:grpSpPr>
              <p:sp>
                <p:nvSpPr>
                  <p:cNvPr id="67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Rectangle 67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2" name="Group 671"/>
                <p:cNvGrpSpPr/>
                <p:nvPr/>
              </p:nvGrpSpPr>
              <p:grpSpPr>
                <a:xfrm>
                  <a:off x="5292866" y="1551064"/>
                  <a:ext cx="157076" cy="1181434"/>
                  <a:chOff x="6779777" y="1563052"/>
                  <a:chExt cx="157076" cy="1181434"/>
                </a:xfrm>
              </p:grpSpPr>
              <p:sp>
                <p:nvSpPr>
                  <p:cNvPr id="673" name="Oval 672"/>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4" name="Group 673"/>
                  <p:cNvGrpSpPr/>
                  <p:nvPr/>
                </p:nvGrpSpPr>
                <p:grpSpPr>
                  <a:xfrm>
                    <a:off x="6779777" y="1563052"/>
                    <a:ext cx="157076" cy="52818"/>
                    <a:chOff x="6857569" y="1553528"/>
                    <a:chExt cx="157076" cy="52818"/>
                  </a:xfrm>
                </p:grpSpPr>
                <p:sp>
                  <p:nvSpPr>
                    <p:cNvPr id="675" name="Rounded Rectangle 674"/>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6" name="Oval 675"/>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7" name="Oval 676"/>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65" name="Rectangle 664"/>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6" name="Group 665"/>
              <p:cNvGrpSpPr/>
              <p:nvPr/>
            </p:nvGrpSpPr>
            <p:grpSpPr>
              <a:xfrm>
                <a:off x="9730613" y="5511557"/>
                <a:ext cx="551019" cy="752748"/>
                <a:chOff x="5019134" y="4300625"/>
                <a:chExt cx="602113" cy="752748"/>
              </a:xfrm>
            </p:grpSpPr>
            <p:sp>
              <p:nvSpPr>
                <p:cNvPr id="667" name="Rectangle 666"/>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8" name="Group 637"/>
            <p:cNvGrpSpPr/>
            <p:nvPr/>
          </p:nvGrpSpPr>
          <p:grpSpPr>
            <a:xfrm>
              <a:off x="8434810" y="3014716"/>
              <a:ext cx="2207532" cy="2141283"/>
              <a:chOff x="10973657" y="3014716"/>
              <a:chExt cx="2207532" cy="2141283"/>
            </a:xfrm>
          </p:grpSpPr>
          <p:grpSp>
            <p:nvGrpSpPr>
              <p:cNvPr id="639" name="Group 638"/>
              <p:cNvGrpSpPr/>
              <p:nvPr/>
            </p:nvGrpSpPr>
            <p:grpSpPr>
              <a:xfrm>
                <a:off x="10973657" y="3014716"/>
                <a:ext cx="1127495" cy="2141283"/>
                <a:chOff x="5651685" y="-476444"/>
                <a:chExt cx="1669255" cy="2809977"/>
              </a:xfrm>
            </p:grpSpPr>
            <p:sp>
              <p:nvSpPr>
                <p:cNvPr id="648" name="Rectangle 64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9" name="Freeform 64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0" name="Group 659"/>
                <p:cNvGrpSpPr/>
                <p:nvPr/>
              </p:nvGrpSpPr>
              <p:grpSpPr>
                <a:xfrm>
                  <a:off x="6124436" y="2123612"/>
                  <a:ext cx="723752" cy="98117"/>
                  <a:chOff x="6147223" y="2123612"/>
                  <a:chExt cx="723752" cy="98117"/>
                </a:xfrm>
              </p:grpSpPr>
              <p:sp>
                <p:nvSpPr>
                  <p:cNvPr id="661" name="Rounded Rectangle 66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40" name="Rectangle 63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3" name="Rectangle 722"/>
          <p:cNvSpPr/>
          <p:nvPr/>
        </p:nvSpPr>
        <p:spPr bwMode="auto">
          <a:xfrm>
            <a:off x="8094149" y="1190077"/>
            <a:ext cx="3825507" cy="89463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p:cNvSpPr/>
          <p:nvPr/>
        </p:nvSpPr>
        <p:spPr bwMode="auto">
          <a:xfrm>
            <a:off x="8094151" y="2084714"/>
            <a:ext cx="1254668" cy="44779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p:cNvSpPr/>
          <p:nvPr/>
        </p:nvSpPr>
        <p:spPr bwMode="auto">
          <a:xfrm>
            <a:off x="8094150" y="1190077"/>
            <a:ext cx="3825506"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9" name="Group 748"/>
          <p:cNvGrpSpPr/>
          <p:nvPr/>
        </p:nvGrpSpPr>
        <p:grpSpPr>
          <a:xfrm>
            <a:off x="9487318" y="2956065"/>
            <a:ext cx="1039170" cy="2058989"/>
            <a:chOff x="6993720" y="1970371"/>
            <a:chExt cx="786530" cy="1558413"/>
          </a:xfrm>
        </p:grpSpPr>
        <p:grpSp>
          <p:nvGrpSpPr>
            <p:cNvPr id="750" name="Group 749"/>
            <p:cNvGrpSpPr/>
            <p:nvPr/>
          </p:nvGrpSpPr>
          <p:grpSpPr>
            <a:xfrm>
              <a:off x="6993720" y="1970371"/>
              <a:ext cx="786530" cy="1558413"/>
              <a:chOff x="5883472" y="1314690"/>
              <a:chExt cx="786530" cy="1558413"/>
            </a:xfrm>
          </p:grpSpPr>
          <p:sp>
            <p:nvSpPr>
              <p:cNvPr id="755"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6"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7"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8"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9"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0"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1"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2"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3"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51" name="Rectangle 750"/>
            <p:cNvSpPr/>
            <p:nvPr/>
          </p:nvSpPr>
          <p:spPr bwMode="auto">
            <a:xfrm>
              <a:off x="7083066" y="2301776"/>
              <a:ext cx="609617" cy="267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2" name="Group 751"/>
            <p:cNvGrpSpPr/>
            <p:nvPr/>
          </p:nvGrpSpPr>
          <p:grpSpPr>
            <a:xfrm>
              <a:off x="7083066" y="2586726"/>
              <a:ext cx="609617" cy="267540"/>
              <a:chOff x="8626694" y="-52440"/>
              <a:chExt cx="667891" cy="267540"/>
            </a:xfrm>
          </p:grpSpPr>
          <p:sp>
            <p:nvSpPr>
              <p:cNvPr id="753" name="Rectangle 752"/>
              <p:cNvSpPr/>
              <p:nvPr/>
            </p:nvSpPr>
            <p:spPr bwMode="auto">
              <a:xfrm>
                <a:off x="8626694"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p:cNvSpPr/>
              <p:nvPr/>
            </p:nvSpPr>
            <p:spPr bwMode="auto">
              <a:xfrm>
                <a:off x="8966498"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2" name="Group 771"/>
          <p:cNvGrpSpPr/>
          <p:nvPr/>
        </p:nvGrpSpPr>
        <p:grpSpPr>
          <a:xfrm>
            <a:off x="10719198" y="2956064"/>
            <a:ext cx="1146251" cy="2059066"/>
            <a:chOff x="9635198" y="5349787"/>
            <a:chExt cx="748731" cy="1344979"/>
          </a:xfrm>
        </p:grpSpPr>
        <p:grpSp>
          <p:nvGrpSpPr>
            <p:cNvPr id="773" name="Group 772"/>
            <p:cNvGrpSpPr/>
            <p:nvPr/>
          </p:nvGrpSpPr>
          <p:grpSpPr>
            <a:xfrm>
              <a:off x="9635198" y="5349787"/>
              <a:ext cx="748731" cy="1344979"/>
              <a:chOff x="5028131" y="1531713"/>
              <a:chExt cx="693495" cy="1245756"/>
            </a:xfrm>
          </p:grpSpPr>
          <p:grpSp>
            <p:nvGrpSpPr>
              <p:cNvPr id="788" name="Group 787"/>
              <p:cNvGrpSpPr/>
              <p:nvPr/>
            </p:nvGrpSpPr>
            <p:grpSpPr>
              <a:xfrm>
                <a:off x="5028131" y="1531713"/>
                <a:ext cx="693495" cy="1245756"/>
                <a:chOff x="6639402" y="-1425066"/>
                <a:chExt cx="675798" cy="1213966"/>
              </a:xfrm>
            </p:grpSpPr>
            <p:sp>
              <p:nvSpPr>
                <p:cNvPr id="800"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01" name="Rectangle 800"/>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9" name="Group 788"/>
              <p:cNvGrpSpPr/>
              <p:nvPr/>
            </p:nvGrpSpPr>
            <p:grpSpPr>
              <a:xfrm>
                <a:off x="5292866" y="1551064"/>
                <a:ext cx="157076" cy="1181434"/>
                <a:chOff x="6779777" y="1563052"/>
                <a:chExt cx="157076" cy="1181434"/>
              </a:xfrm>
            </p:grpSpPr>
            <p:sp>
              <p:nvSpPr>
                <p:cNvPr id="790" name="Oval 789"/>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1" name="Group 790"/>
                <p:cNvGrpSpPr/>
                <p:nvPr/>
              </p:nvGrpSpPr>
              <p:grpSpPr>
                <a:xfrm>
                  <a:off x="6779777" y="1563052"/>
                  <a:ext cx="157076" cy="52818"/>
                  <a:chOff x="6857569" y="1553528"/>
                  <a:chExt cx="157076" cy="52818"/>
                </a:xfrm>
              </p:grpSpPr>
              <p:sp>
                <p:nvSpPr>
                  <p:cNvPr id="797" name="Rounded Rectangle 796"/>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774" name="Rectangle 773"/>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5" name="Group 774"/>
            <p:cNvGrpSpPr/>
            <p:nvPr/>
          </p:nvGrpSpPr>
          <p:grpSpPr>
            <a:xfrm>
              <a:off x="9730613" y="5511557"/>
              <a:ext cx="551019" cy="730622"/>
              <a:chOff x="5019134" y="4300625"/>
              <a:chExt cx="602113" cy="730622"/>
            </a:xfrm>
          </p:grpSpPr>
          <p:sp>
            <p:nvSpPr>
              <p:cNvPr id="776" name="Rectangle 775"/>
              <p:cNvSpPr/>
              <p:nvPr/>
            </p:nvSpPr>
            <p:spPr bwMode="auto">
              <a:xfrm>
                <a:off x="5019134" y="4300625"/>
                <a:ext cx="185050" cy="165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7" name="Rectangle 776"/>
              <p:cNvSpPr/>
              <p:nvPr/>
            </p:nvSpPr>
            <p:spPr bwMode="auto">
              <a:xfrm>
                <a:off x="5019135"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p:cNvSpPr/>
              <p:nvPr/>
            </p:nvSpPr>
            <p:spPr bwMode="auto">
              <a:xfrm>
                <a:off x="5227456"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5227456"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p:cNvSpPr/>
              <p:nvPr/>
            </p:nvSpPr>
            <p:spPr bwMode="auto">
              <a:xfrm>
                <a:off x="5436197"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5436197"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5019135"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227456"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5436197"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5" name="Rectangle 784"/>
              <p:cNvSpPr/>
              <p:nvPr/>
            </p:nvSpPr>
            <p:spPr bwMode="auto">
              <a:xfrm>
                <a:off x="5019135"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p:cNvSpPr/>
              <p:nvPr/>
            </p:nvSpPr>
            <p:spPr bwMode="auto">
              <a:xfrm>
                <a:off x="5227456"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7" name="Rectangle 786"/>
              <p:cNvSpPr/>
              <p:nvPr/>
            </p:nvSpPr>
            <p:spPr bwMode="auto">
              <a:xfrm>
                <a:off x="5436197"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02" name="Group 801"/>
          <p:cNvGrpSpPr/>
          <p:nvPr/>
        </p:nvGrpSpPr>
        <p:grpSpPr>
          <a:xfrm>
            <a:off x="8168963" y="2956063"/>
            <a:ext cx="1105043" cy="2098643"/>
            <a:chOff x="10973657" y="3014716"/>
            <a:chExt cx="1127495" cy="2141283"/>
          </a:xfrm>
        </p:grpSpPr>
        <p:grpSp>
          <p:nvGrpSpPr>
            <p:cNvPr id="803" name="Group 802"/>
            <p:cNvGrpSpPr/>
            <p:nvPr/>
          </p:nvGrpSpPr>
          <p:grpSpPr>
            <a:xfrm>
              <a:off x="10973657" y="3014716"/>
              <a:ext cx="1127495" cy="2141283"/>
              <a:chOff x="5651685" y="-476444"/>
              <a:chExt cx="1669255" cy="2809977"/>
            </a:xfrm>
          </p:grpSpPr>
          <p:sp>
            <p:nvSpPr>
              <p:cNvPr id="837" name="Rectangle 836"/>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Freeform 837"/>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9" name="Rectangle 838"/>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0" name="Group 839"/>
              <p:cNvGrpSpPr/>
              <p:nvPr/>
            </p:nvGrpSpPr>
            <p:grpSpPr>
              <a:xfrm>
                <a:off x="6124436" y="2123612"/>
                <a:ext cx="723752" cy="98117"/>
                <a:chOff x="6147223" y="2123612"/>
                <a:chExt cx="723752" cy="98117"/>
              </a:xfrm>
            </p:grpSpPr>
            <p:sp>
              <p:nvSpPr>
                <p:cNvPr id="841" name="Rounded Rectangle 84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Oval 84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3" name="Oval 84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4" name="Rectangle 803"/>
            <p:cNvSpPr/>
            <p:nvPr/>
          </p:nvSpPr>
          <p:spPr bwMode="auto">
            <a:xfrm>
              <a:off x="11104922" y="3267464"/>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5" name="Rectangle 804"/>
            <p:cNvSpPr/>
            <p:nvPr/>
          </p:nvSpPr>
          <p:spPr bwMode="auto">
            <a:xfrm>
              <a:off x="11104922"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p:cNvSpPr/>
            <p:nvPr/>
          </p:nvSpPr>
          <p:spPr bwMode="auto">
            <a:xfrm>
              <a:off x="11402713" y="3561526"/>
              <a:ext cx="264525" cy="2582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7" name="Rectangle 806"/>
            <p:cNvSpPr/>
            <p:nvPr/>
          </p:nvSpPr>
          <p:spPr bwMode="auto">
            <a:xfrm>
              <a:off x="11402714"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9" name="Rectangle 808"/>
            <p:cNvSpPr/>
            <p:nvPr/>
          </p:nvSpPr>
          <p:spPr bwMode="auto">
            <a:xfrm>
              <a:off x="11701106"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p:cNvSpPr/>
            <p:nvPr/>
          </p:nvSpPr>
          <p:spPr bwMode="auto">
            <a:xfrm>
              <a:off x="11701106"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1" name="Rectangle 810"/>
            <p:cNvSpPr/>
            <p:nvPr/>
          </p:nvSpPr>
          <p:spPr bwMode="auto">
            <a:xfrm>
              <a:off x="1110492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3" name="Rectangle 812"/>
            <p:cNvSpPr/>
            <p:nvPr/>
          </p:nvSpPr>
          <p:spPr bwMode="auto">
            <a:xfrm>
              <a:off x="1140271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5" name="Rectangle 814"/>
            <p:cNvSpPr/>
            <p:nvPr/>
          </p:nvSpPr>
          <p:spPr bwMode="auto">
            <a:xfrm>
              <a:off x="11701106"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3" name="Rectangle 832"/>
            <p:cNvSpPr/>
            <p:nvPr/>
          </p:nvSpPr>
          <p:spPr bwMode="auto">
            <a:xfrm>
              <a:off x="1110492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5" name="Rectangle 834"/>
            <p:cNvSpPr/>
            <p:nvPr/>
          </p:nvSpPr>
          <p:spPr bwMode="auto">
            <a:xfrm>
              <a:off x="1140271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p:cNvSpPr/>
            <p:nvPr/>
          </p:nvSpPr>
          <p:spPr bwMode="auto">
            <a:xfrm>
              <a:off x="11701106"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4" name="Rectangle 843"/>
          <p:cNvSpPr/>
          <p:nvPr/>
        </p:nvSpPr>
        <p:spPr bwMode="auto">
          <a:xfrm>
            <a:off x="809414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5" name="Freeform 844"/>
          <p:cNvSpPr>
            <a:spLocks noEditPoints="1"/>
          </p:cNvSpPr>
          <p:nvPr/>
        </p:nvSpPr>
        <p:spPr bwMode="auto">
          <a:xfrm>
            <a:off x="9751566" y="1355661"/>
            <a:ext cx="510674" cy="51856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914"/>
            <a:endParaRPr lang="en-US" sz="1763" dirty="0">
              <a:solidFill>
                <a:srgbClr val="505050"/>
              </a:solidFill>
            </a:endParaRPr>
          </a:p>
        </p:txBody>
      </p:sp>
      <p:grpSp>
        <p:nvGrpSpPr>
          <p:cNvPr id="846" name="Group 845"/>
          <p:cNvGrpSpPr/>
          <p:nvPr/>
        </p:nvGrpSpPr>
        <p:grpSpPr>
          <a:xfrm>
            <a:off x="11051772" y="1343422"/>
            <a:ext cx="481102" cy="543048"/>
            <a:chOff x="11191633" y="1369308"/>
            <a:chExt cx="490877" cy="554081"/>
          </a:xfrm>
        </p:grpSpPr>
        <p:sp>
          <p:nvSpPr>
            <p:cNvPr id="847" name="Freeform 24"/>
            <p:cNvSpPr>
              <a:spLocks/>
            </p:cNvSpPr>
            <p:nvPr/>
          </p:nvSpPr>
          <p:spPr bwMode="auto">
            <a:xfrm>
              <a:off x="11191633" y="1498523"/>
              <a:ext cx="490877" cy="424866"/>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48" name="Freeform 25"/>
            <p:cNvSpPr>
              <a:spLocks/>
            </p:cNvSpPr>
            <p:nvPr/>
          </p:nvSpPr>
          <p:spPr bwMode="auto">
            <a:xfrm>
              <a:off x="11430400" y="1369308"/>
              <a:ext cx="122895" cy="13413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849" name="Picture 14"/>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8471266" y="1322224"/>
            <a:ext cx="500438" cy="585443"/>
          </a:xfrm>
          <a:prstGeom prst="rect">
            <a:avLst/>
          </a:prstGeom>
          <a:noFill/>
          <a:ln>
            <a:noFill/>
          </a:ln>
          <a:effectLst/>
          <a:extLst/>
        </p:spPr>
      </p:pic>
      <p:sp>
        <p:nvSpPr>
          <p:cNvPr id="850" name="Rectangle 849"/>
          <p:cNvSpPr/>
          <p:nvPr/>
        </p:nvSpPr>
        <p:spPr bwMode="auto">
          <a:xfrm>
            <a:off x="9350750"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p:cNvSpPr/>
          <p:nvPr/>
        </p:nvSpPr>
        <p:spPr bwMode="auto">
          <a:xfrm>
            <a:off x="10636169"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137820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8.1 </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Android </a:t>
            </a:r>
            <a:r>
              <a:rPr lang="en-US" sz="1764" dirty="0" smtClean="0">
                <a:gradFill>
                  <a:gsLst>
                    <a:gs pos="6838">
                      <a:schemeClr val="bg1"/>
                    </a:gs>
                    <a:gs pos="47009">
                      <a:schemeClr val="bg1"/>
                    </a:gs>
                  </a:gsLst>
                  <a:lin ang="5400000" scaled="0"/>
                </a:gradFill>
                <a:cs typeface="Segoe UI Semilight" panose="020B0402040204020203" pitchFamily="34" charset="0"/>
              </a:rPr>
              <a:t>and iOS SDK</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More SDKs</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5214">
                      <a:schemeClr val="accent2"/>
                    </a:gs>
                    <a:gs pos="54000">
                      <a:schemeClr val="accent2"/>
                    </a:gs>
                  </a:gsLst>
                  <a:lin ang="5400000" scaled="0"/>
                </a:gradFill>
              </a:rPr>
              <a:t>LAST YEAR</a:t>
            </a: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63248">
                      <a:schemeClr val="tx2"/>
                    </a:gs>
                    <a:gs pos="30000">
                      <a:schemeClr val="tx2"/>
                    </a:gs>
                  </a:gsLst>
                  <a:lin ang="5400000" scaled="0"/>
                </a:gradFill>
              </a:rPr>
              <a:t>THIS YEAR</a:t>
            </a:r>
          </a:p>
        </p:txBody>
      </p:sp>
      <p:sp>
        <p:nvSpPr>
          <p:cNvPr id="14" name="TextBox 13"/>
          <p:cNvSpPr txBox="1"/>
          <p:nvPr/>
        </p:nvSpPr>
        <p:spPr>
          <a:xfrm>
            <a:off x="7341881"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70940">
                      <a:schemeClr val="accent1"/>
                    </a:gs>
                    <a:gs pos="50000">
                      <a:schemeClr val="accent1"/>
                    </a:gs>
                  </a:gsLst>
                  <a:lin ang="5400000" scaled="0"/>
                </a:gradFill>
              </a:rPr>
              <a:t>THE FUTURE</a:t>
            </a: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1.99898E-6 1.36178E-7 L -1.99898E-6 -0.06128 " pathEditMode="relative" rAng="0" ptsTypes="AA">
                                      <p:cBhvr>
                                        <p:cTn id="13" dur="500" spd="-100000" fill="hold"/>
                                        <p:tgtEl>
                                          <p:spTgt spid="12"/>
                                        </p:tgtEl>
                                        <p:attrNameLst>
                                          <p:attrName>ppt_x</p:attrName>
                                          <p:attrName>ppt_y</p:attrName>
                                        </p:attrNameLst>
                                      </p:cBhvr>
                                      <p:rCtr x="0" y="-3064"/>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3.03804E-6 1.36178E-7 L -3.03804E-6 -0.06128 " pathEditMode="relative" rAng="0" ptsTypes="AA">
                                      <p:cBhvr>
                                        <p:cTn id="35" dur="500" spd="-100000" fill="hold"/>
                                        <p:tgtEl>
                                          <p:spTgt spid="14"/>
                                        </p:tgtEl>
                                        <p:attrNameLst>
                                          <p:attrName>ppt_x</p:attrName>
                                          <p:attrName>ppt_y</p:attrName>
                                        </p:attrNameLst>
                                      </p:cBhvr>
                                      <p:rCtr x="0" y="-3064"/>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sz="4704" dirty="0"/>
              <a:t>http://dev.office.com</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5174" y="1197745"/>
            <a:ext cx="7781301" cy="4859255"/>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1511" y="3974919"/>
            <a:ext cx="11438064" cy="242340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511" y="1886694"/>
            <a:ext cx="11438064" cy="199022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6404" y="-134622"/>
            <a:ext cx="7798317" cy="1952915"/>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53"/>
            </a:xfrm>
            <a:prstGeom prst="rect">
              <a:avLst/>
            </a:prstGeom>
            <a:noFill/>
          </p:spPr>
          <p:txBody>
            <a:bodyPr wrap="square" lIns="0" tIns="0" rIns="0" bIns="0" rtlCol="0">
              <a:spAutoFit/>
            </a:bodyPr>
            <a:lstStyle/>
            <a:p>
              <a:pPr defTabSz="913818"/>
              <a:r>
                <a:rPr lang="en-US" sz="2743" dirty="0">
                  <a:solidFill>
                    <a:srgbClr val="FFFFFF"/>
                  </a:solidFill>
                  <a:latin typeface="Segoe UI Light"/>
                </a:rPr>
                <a:t>Developer Patterns &amp; Practices</a:t>
              </a:r>
            </a:p>
          </p:txBody>
        </p:sp>
      </p:grpSp>
      <p:sp>
        <p:nvSpPr>
          <p:cNvPr id="7" name="Rectangle 6"/>
          <p:cNvSpPr/>
          <p:nvPr/>
        </p:nvSpPr>
        <p:spPr bwMode="auto">
          <a:xfrm>
            <a:off x="7351" y="-1019132"/>
            <a:ext cx="7614563" cy="7803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Make look cool</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5987" y="2021175"/>
            <a:ext cx="7330121" cy="1506985"/>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Transform your code</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Providing App Model Patterns for common SharePoint </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6716" y="4096944"/>
            <a:ext cx="10497474" cy="2503397"/>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smtClean="0">
                <a:gradFill>
                  <a:gsLst>
                    <a:gs pos="34513">
                      <a:srgbClr val="FFFFFF"/>
                    </a:gs>
                    <a:gs pos="55000">
                      <a:srgbClr val="FFFFFF"/>
                    </a:gs>
                  </a:gsLst>
                  <a:lin ang="5400000" scaled="0"/>
                </a:gradFill>
              </a:rPr>
              <a:t>60+ </a:t>
            </a:r>
            <a:r>
              <a:rPr lang="en-US" sz="3134" b="1" dirty="0">
                <a:gradFill>
                  <a:gsLst>
                    <a:gs pos="34513">
                      <a:srgbClr val="FFFFFF"/>
                    </a:gs>
                    <a:gs pos="55000">
                      <a:srgbClr val="FFFFFF"/>
                    </a:gs>
                  </a:gsLst>
                  <a:lin ang="5400000" scaled="0"/>
                </a:gradFill>
              </a:rPr>
              <a:t>Visual Studio projects</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Common scenarios</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Branding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Site provisioning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Remote event receivers </a:t>
            </a:r>
            <a:br>
              <a:rPr lang="en-US" sz="2351" dirty="0">
                <a:gradFill>
                  <a:gsLst>
                    <a:gs pos="1250">
                      <a:srgbClr val="FFFFFF"/>
                    </a:gs>
                    <a:gs pos="100000">
                      <a:srgbClr val="FFFFFF"/>
                    </a:gs>
                  </a:gsLst>
                  <a:lin ang="5400000" scaled="0"/>
                </a:gradFill>
                <a:latin typeface="Segoe UI Light"/>
              </a:rPr>
            </a:br>
            <a:endParaRPr lang="en-US" sz="2351" dirty="0">
              <a:gradFill>
                <a:gsLst>
                  <a:gs pos="1250">
                    <a:srgbClr val="FFFFFF"/>
                  </a:gs>
                  <a:gs pos="100000">
                    <a:srgbClr val="FFFFFF"/>
                  </a:gs>
                </a:gsLst>
                <a:lin ang="5400000" scaled="0"/>
              </a:gradFill>
              <a:latin typeface="Segoe UI Light"/>
            </a:endParaRPr>
          </a:p>
        </p:txBody>
      </p:sp>
      <p:sp>
        <p:nvSpPr>
          <p:cNvPr id="5" name="Rectangle 4"/>
          <p:cNvSpPr/>
          <p:nvPr/>
        </p:nvSpPr>
        <p:spPr>
          <a:xfrm>
            <a:off x="5703348" y="4865353"/>
            <a:ext cx="6090406" cy="1088706"/>
          </a:xfrm>
          <a:prstGeom prst="rect">
            <a:avLst/>
          </a:prstGeom>
        </p:spPr>
        <p:txBody>
          <a:bodyPr>
            <a:spAutoFit/>
          </a:bodyPr>
          <a:lstStyle/>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Large file support</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Taxonomy driven navigation</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And much more… </a:t>
            </a:r>
            <a:r>
              <a:rPr lang="en-US" sz="2351" dirty="0">
                <a:gradFill>
                  <a:gsLst>
                    <a:gs pos="1250">
                      <a:srgbClr val="FFFFFF"/>
                    </a:gs>
                    <a:gs pos="100000">
                      <a:srgbClr val="FFFFFF"/>
                    </a:gs>
                  </a:gsLst>
                  <a:lin ang="5400000" scaled="0"/>
                </a:gradFill>
                <a:latin typeface="Segoe UI Light"/>
                <a:hlinkClick r:id="rId3" action="ppaction://hlinkfile"/>
              </a:rPr>
              <a:t>aka.ms/</a:t>
            </a:r>
            <a:r>
              <a:rPr lang="en-US" sz="2351" dirty="0" err="1">
                <a:gradFill>
                  <a:gsLst>
                    <a:gs pos="1250">
                      <a:srgbClr val="FFFFFF"/>
                    </a:gs>
                    <a:gs pos="100000">
                      <a:srgbClr val="FFFFFF"/>
                    </a:gs>
                  </a:gsLst>
                  <a:lin ang="5400000" scaled="0"/>
                </a:gradFill>
                <a:latin typeface="Segoe UI Light"/>
                <a:hlinkClick r:id="rId3" action="ppaction://hlinkfile"/>
              </a:rPr>
              <a:t>OfficeDevPnP</a:t>
            </a:r>
            <a:endParaRPr lang="en-US" sz="2351"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4565" y="4161075"/>
            <a:ext cx="918273" cy="831700"/>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grpSp>
      <p:grpSp>
        <p:nvGrpSpPr>
          <p:cNvPr id="36" name="Group 35"/>
          <p:cNvGrpSpPr/>
          <p:nvPr/>
        </p:nvGrpSpPr>
        <p:grpSpPr bwMode="black">
          <a:xfrm>
            <a:off x="387320" y="2195751"/>
            <a:ext cx="960877" cy="781716"/>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grpSp>
      <p:sp>
        <p:nvSpPr>
          <p:cNvPr id="8" name="Rectangle 7"/>
          <p:cNvSpPr/>
          <p:nvPr/>
        </p:nvSpPr>
        <p:spPr bwMode="auto">
          <a:xfrm>
            <a:off x="2453" y="1737770"/>
            <a:ext cx="269060" cy="49601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03841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293" y="1083967"/>
            <a:ext cx="6198657" cy="5448046"/>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smtClean="0">
                <a:gradFill>
                  <a:gsLst>
                    <a:gs pos="2917">
                      <a:schemeClr val="tx1"/>
                    </a:gs>
                    <a:gs pos="30000">
                      <a:schemeClr val="tx1"/>
                    </a:gs>
                  </a:gsLst>
                  <a:lin ang="5400000" scaled="0"/>
                </a:gradFill>
              </a:rPr>
              <a:t>130+ </a:t>
            </a:r>
            <a:r>
              <a:rPr lang="en-US" sz="2352" b="1" dirty="0">
                <a:gradFill>
                  <a:gsLst>
                    <a:gs pos="2917">
                      <a:schemeClr val="tx1"/>
                    </a:gs>
                    <a:gs pos="30000">
                      <a:schemeClr val="tx1"/>
                    </a:gs>
                  </a:gsLst>
                  <a:lin ang="5400000" scaled="0"/>
                </a:gradFill>
              </a:rPr>
              <a:t>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hlinkClick r:id="rId3"/>
              </a:rPr>
              <a:t>http://</a:t>
            </a:r>
            <a:r>
              <a:rPr lang="en-US" sz="2351" dirty="0" smtClean="0">
                <a:gradFill>
                  <a:gsLst>
                    <a:gs pos="1250">
                      <a:srgbClr val="FFFFFF"/>
                    </a:gs>
                    <a:gs pos="100000">
                      <a:srgbClr val="FFFFFF"/>
                    </a:gs>
                  </a:gsLst>
                  <a:lin ang="5400000" scaled="0"/>
                </a:gradFill>
                <a:latin typeface="Segoe UI Light"/>
                <a:hlinkClick r:id="rId3"/>
              </a:rPr>
              <a:t>dev.office.com/patterns-and-practices</a:t>
            </a:r>
            <a:r>
              <a:rPr lang="en-US" sz="2351" dirty="0" smtClean="0">
                <a:gradFill>
                  <a:gsLst>
                    <a:gs pos="1250">
                      <a:srgbClr val="FFFFFF"/>
                    </a:gs>
                    <a:gs pos="100000">
                      <a:srgbClr val="FFFFFF"/>
                    </a:gs>
                  </a:gsLst>
                  <a:lin ang="5400000" scaled="0"/>
                </a:gradFill>
                <a:latin typeface="Segoe UI Light"/>
              </a:rPr>
              <a:t> </a:t>
            </a:r>
            <a:endParaRPr lang="en-US" sz="2351"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p:nvPr>
        </p:nvSpPr>
        <p:spPr/>
        <p:txBody>
          <a:bodyPr/>
          <a:lstStyle/>
          <a:p>
            <a:r>
              <a:rPr lang="en-US" dirty="0" smtClean="0"/>
              <a:t>Patterns &amp; Practices</a:t>
            </a:r>
            <a:endParaRPr lang="en-US" dirty="0"/>
          </a:p>
        </p:txBody>
      </p:sp>
      <p:pic>
        <p:nvPicPr>
          <p:cNvPr id="3" name="Picture 2"/>
          <p:cNvPicPr>
            <a:picLocks noChangeAspect="1"/>
          </p:cNvPicPr>
          <p:nvPr/>
        </p:nvPicPr>
        <p:blipFill>
          <a:blip r:embed="rId4"/>
          <a:stretch>
            <a:fillRect/>
          </a:stretch>
        </p:blipFill>
        <p:spPr>
          <a:xfrm>
            <a:off x="6593950" y="1083967"/>
            <a:ext cx="6041098" cy="4193036"/>
          </a:xfrm>
          <a:prstGeom prst="rect">
            <a:avLst/>
          </a:prstGeom>
        </p:spPr>
      </p:pic>
    </p:spTree>
    <p:extLst>
      <p:ext uri="{BB962C8B-B14F-4D97-AF65-F5344CB8AC3E}">
        <p14:creationId xmlns:p14="http://schemas.microsoft.com/office/powerpoint/2010/main" val="3462939321"/>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a:t>
            </a:r>
            <a:r>
              <a:rPr lang="en-US" sz="2352" dirty="0" smtClean="0">
                <a:gradFill>
                  <a:gsLst>
                    <a:gs pos="2917">
                      <a:schemeClr val="tx1"/>
                    </a:gs>
                    <a:gs pos="30000">
                      <a:schemeClr val="tx1"/>
                    </a:gs>
                  </a:gsLst>
                  <a:lin ang="5400000" scaled="0"/>
                </a:gradFill>
              </a:rPr>
              <a:t>and iOS SDKs</a:t>
            </a:r>
            <a:endParaRPr lang="en-US" sz="2352" dirty="0">
              <a:gradFill>
                <a:gsLst>
                  <a:gs pos="2917">
                    <a:schemeClr val="tx1"/>
                  </a:gs>
                  <a:gs pos="30000">
                    <a:schemeClr val="tx1"/>
                  </a:gs>
                </a:gsLst>
                <a:lin ang="5400000" scaled="0"/>
              </a:gradFill>
            </a:endParaRP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sp>
        <p:nvSpPr>
          <p:cNvPr id="5" name="Title 4"/>
          <p:cNvSpPr>
            <a:spLocks noGrp="1"/>
          </p:cNvSpPr>
          <p:nvPr>
            <p:ph type="title"/>
          </p:nvPr>
        </p:nvSpPr>
        <p:spPr/>
        <p:txBody>
          <a:bodyPr/>
          <a:lstStyle/>
          <a:p>
            <a:r>
              <a:rPr lang="en-US" dirty="0" err="1" smtClean="0"/>
              <a:t>GitHub</a:t>
            </a:r>
            <a:endParaRPr lang="en-US" dirty="0"/>
          </a:p>
        </p:txBody>
      </p:sp>
      <p:pic>
        <p:nvPicPr>
          <p:cNvPr id="6" name="Picture 5"/>
          <p:cNvPicPr>
            <a:picLocks noChangeAspect="1"/>
          </p:cNvPicPr>
          <p:nvPr/>
        </p:nvPicPr>
        <p:blipFill>
          <a:blip r:embed="rId3"/>
          <a:stretch>
            <a:fillRect/>
          </a:stretch>
        </p:blipFill>
        <p:spPr>
          <a:xfrm>
            <a:off x="6192584" y="228600"/>
            <a:ext cx="5735891" cy="4418539"/>
          </a:xfrm>
          <a:prstGeom prst="rect">
            <a:avLst/>
          </a:prstGeom>
        </p:spPr>
      </p:pic>
    </p:spTree>
    <p:extLst>
      <p:ext uri="{BB962C8B-B14F-4D97-AF65-F5344CB8AC3E}">
        <p14:creationId xmlns:p14="http://schemas.microsoft.com/office/powerpoint/2010/main" val="3565504823"/>
      </p:ext>
    </p:extLst>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http://www.microsoftvirtualacademy.com/product-training/office-development</a:t>
            </a:r>
          </a:p>
        </p:txBody>
      </p:sp>
    </p:spTree>
    <p:extLst>
      <p:ext uri="{BB962C8B-B14F-4D97-AF65-F5344CB8AC3E}">
        <p14:creationId xmlns:p14="http://schemas.microsoft.com/office/powerpoint/2010/main" val="18308979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9427" y="1541818"/>
            <a:ext cx="6629076" cy="14610743"/>
          </a:xfrm>
          <a:prstGeom prst="rect">
            <a:avLst/>
          </a:prstGeom>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48</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endParaRPr>
          </a:p>
          <a:p>
            <a:pPr>
              <a:spcBef>
                <a:spcPts val="588"/>
              </a:spcBef>
              <a:spcAft>
                <a:spcPts val="588"/>
              </a:spcAft>
            </a:pP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sz="1961" dirty="0" smtClean="0"/>
          </a:p>
          <a:p>
            <a:pPr>
              <a:spcBef>
                <a:spcPts val="588"/>
              </a:spcBef>
              <a:spcAft>
                <a:spcPts val="588"/>
              </a:spcAft>
            </a:pPr>
            <a:endParaRPr lang="en-US" dirty="0" smtClean="0"/>
          </a:p>
          <a:p>
            <a:pPr>
              <a:spcBef>
                <a:spcPts val="588"/>
              </a:spcBef>
              <a:spcAft>
                <a:spcPts val="588"/>
              </a:spcAft>
            </a:pPr>
            <a:endParaRPr lang="en-US"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1881" y="1175541"/>
            <a:ext cx="4349533" cy="5330840"/>
            <a:chOff x="8082836" y="1198016"/>
            <a:chExt cx="4437906" cy="5439151"/>
          </a:xfrm>
        </p:grpSpPr>
        <p:grpSp>
          <p:nvGrpSpPr>
            <p:cNvPr id="79" name="Group 78"/>
            <p:cNvGrpSpPr/>
            <p:nvPr/>
          </p:nvGrpSpPr>
          <p:grpSpPr>
            <a:xfrm>
              <a:off x="8082836" y="1198016"/>
              <a:ext cx="4437906" cy="5439151"/>
              <a:chOff x="8082836" y="1198016"/>
              <a:chExt cx="4437906" cy="5439151"/>
            </a:xfrm>
          </p:grpSpPr>
          <p:sp>
            <p:nvSpPr>
              <p:cNvPr id="50" name="Rectangle 49"/>
              <p:cNvSpPr/>
              <p:nvPr/>
            </p:nvSpPr>
            <p:spPr bwMode="auto">
              <a:xfrm>
                <a:off x="8199022" y="1198016"/>
                <a:ext cx="3888159" cy="5439151"/>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FY15</a:t>
                </a:r>
              </a:p>
            </p:txBody>
          </p:sp>
          <p:sp>
            <p:nvSpPr>
              <p:cNvPr id="46" name="Pentagon 45"/>
              <p:cNvSpPr/>
              <p:nvPr/>
            </p:nvSpPr>
            <p:spPr bwMode="auto">
              <a:xfrm>
                <a:off x="8199022"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Today</a:t>
                </a:r>
              </a:p>
            </p:txBody>
          </p:sp>
          <p:sp>
            <p:nvSpPr>
              <p:cNvPr id="51" name="TextBox 50"/>
              <p:cNvSpPr txBox="1"/>
              <p:nvPr/>
            </p:nvSpPr>
            <p:spPr>
              <a:xfrm>
                <a:off x="9556801" y="2148383"/>
                <a:ext cx="2963941" cy="771332"/>
              </a:xfrm>
              <a:prstGeom prst="rect">
                <a:avLst/>
              </a:prstGeom>
              <a:noFill/>
            </p:spPr>
            <p:txBody>
              <a:bodyPr wrap="square"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Extend Office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across endpoints</a:t>
                </a:r>
              </a:p>
            </p:txBody>
          </p:sp>
          <p:grpSp>
            <p:nvGrpSpPr>
              <p:cNvPr id="44" name="Group 43"/>
              <p:cNvGrpSpPr/>
              <p:nvPr/>
            </p:nvGrpSpPr>
            <p:grpSpPr>
              <a:xfrm>
                <a:off x="9727579" y="5299511"/>
                <a:ext cx="2227304" cy="1169551"/>
                <a:chOff x="8450560" y="5207208"/>
                <a:chExt cx="2227304" cy="1169551"/>
              </a:xfrm>
            </p:grpSpPr>
            <p:pic>
              <p:nvPicPr>
                <p:cNvPr id="32" name="Picture 14"/>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445809" y="5673232"/>
                  <a:ext cx="484158" cy="566399"/>
                </a:xfrm>
                <a:prstGeom prst="rect">
                  <a:avLst/>
                </a:prstGeom>
                <a:noFill/>
                <a:ln>
                  <a:noFill/>
                </a:ln>
                <a:effectLst/>
                <a:extLst/>
              </p:spPr>
            </p:pic>
            <p:sp>
              <p:nvSpPr>
                <p:cNvPr id="54" name="TextBox 53"/>
                <p:cNvSpPr txBox="1"/>
                <p:nvPr/>
              </p:nvSpPr>
              <p:spPr>
                <a:xfrm>
                  <a:off x="8450560" y="5207208"/>
                  <a:ext cx="2227304" cy="1169551"/>
                </a:xfrm>
                <a:prstGeom prst="rect">
                  <a:avLst/>
                </a:prstGeom>
                <a:noFill/>
              </p:spPr>
              <p:txBody>
                <a:bodyPr wrap="square" rtlCol="0">
                  <a:spAutoFit/>
                </a:bodyPr>
                <a:lstStyle/>
                <a:p>
                  <a:pPr defTabSz="913298" fontAlgn="base">
                    <a:lnSpc>
                      <a:spcPts val="2744"/>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platform</a:t>
                  </a:r>
                  <a:r>
                    <a:rPr lang="en-US" sz="1960" b="1" dirty="0">
                      <a:gradFill>
                        <a:gsLst>
                          <a:gs pos="0">
                            <a:srgbClr val="FFFFFF"/>
                          </a:gs>
                          <a:gs pos="100000">
                            <a:srgbClr val="FFFFFF"/>
                          </a:gs>
                        </a:gsLst>
                        <a:lin ang="5400000" scaled="0"/>
                      </a:gradFill>
                      <a:latin typeface="Segoe UI Light"/>
                    </a:rPr>
                    <a:t> </a:t>
                  </a:r>
                  <a:br>
                    <a:rPr lang="en-US" sz="1960" b="1" dirty="0">
                      <a:gradFill>
                        <a:gsLst>
                          <a:gs pos="0">
                            <a:srgbClr val="FFFFFF"/>
                          </a:gs>
                          <a:gs pos="100000">
                            <a:srgbClr val="FFFFFF"/>
                          </a:gs>
                        </a:gsLst>
                        <a:lin ang="5400000" scaled="0"/>
                      </a:gradFill>
                      <a:latin typeface="Segoe UI Light"/>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existing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solutions</a:t>
                  </a:r>
                </a:p>
              </p:txBody>
            </p:sp>
          </p:grpSp>
          <p:pic>
            <p:nvPicPr>
              <p:cNvPr id="61" name="Picture 6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rot="10800000" flipV="1">
                <a:off x="8308747" y="2209532"/>
                <a:ext cx="1153550" cy="577692"/>
              </a:xfrm>
              <a:prstGeom prst="rect">
                <a:avLst/>
              </a:prstGeom>
            </p:spPr>
          </p:pic>
          <p:grpSp>
            <p:nvGrpSpPr>
              <p:cNvPr id="63" name="Group 62"/>
              <p:cNvGrpSpPr/>
              <p:nvPr/>
            </p:nvGrpSpPr>
            <p:grpSpPr>
              <a:xfrm>
                <a:off x="9462299" y="3086746"/>
                <a:ext cx="2624883" cy="1547340"/>
                <a:chOff x="9376344" y="3050205"/>
                <a:chExt cx="2624883" cy="1547340"/>
              </a:xfrm>
            </p:grpSpPr>
            <p:grpSp>
              <p:nvGrpSpPr>
                <p:cNvPr id="55" name="Group 54"/>
                <p:cNvGrpSpPr/>
                <p:nvPr/>
              </p:nvGrpSpPr>
              <p:grpSpPr>
                <a:xfrm>
                  <a:off x="10058835" y="3050205"/>
                  <a:ext cx="1942392" cy="1547340"/>
                  <a:chOff x="9855585" y="2587674"/>
                  <a:chExt cx="1942392" cy="1547340"/>
                </a:xfrm>
              </p:grpSpPr>
              <p:sp>
                <p:nvSpPr>
                  <p:cNvPr id="52" name="TextBox 51"/>
                  <p:cNvSpPr txBox="1"/>
                  <p:nvPr/>
                </p:nvSpPr>
                <p:spPr>
                  <a:xfrm>
                    <a:off x="9855585" y="2820818"/>
                    <a:ext cx="1942392" cy="939488"/>
                  </a:xfrm>
                  <a:prstGeom prst="rect">
                    <a:avLst/>
                  </a:prstGeom>
                  <a:noFill/>
                </p:spPr>
                <p:txBody>
                  <a:bodyPr wrap="square" rtlCol="0">
                    <a:spAutoFit/>
                  </a:bodyPr>
                  <a:lstStyle/>
                  <a:p>
                    <a:pPr defTabSz="913914" fontAlgn="base">
                      <a:spcBef>
                        <a:spcPct val="0"/>
                      </a:spcBef>
                      <a:spcAft>
                        <a:spcPct val="0"/>
                      </a:spcAft>
                    </a:pPr>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all </a:t>
                    </a:r>
                  </a:p>
                </p:txBody>
              </p:sp>
              <p:sp>
                <p:nvSpPr>
                  <p:cNvPr id="49" name="TextBox 48"/>
                  <p:cNvSpPr txBox="1"/>
                  <p:nvPr/>
                </p:nvSpPr>
                <p:spPr>
                  <a:xfrm>
                    <a:off x="10082431" y="3570169"/>
                    <a:ext cx="1567386" cy="564845"/>
                  </a:xfrm>
                  <a:prstGeom prst="rect">
                    <a:avLst/>
                  </a:prstGeom>
                  <a:noFill/>
                </p:spPr>
                <p:txBody>
                  <a:bodyPr wrap="none" lIns="0" tIns="0" rIns="0" bIns="0" rtlCol="0">
                    <a:spAutoFit/>
                  </a:bodyPr>
                  <a:lstStyle/>
                  <a:p>
                    <a:pPr defTabSz="913914" fontAlgn="base">
                      <a:spcBef>
                        <a:spcPct val="0"/>
                      </a:spcBef>
                      <a:spcAft>
                        <a:spcPct val="0"/>
                      </a:spcAft>
                    </a:pP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worldwide </a:t>
                    </a:r>
                    <a:r>
                      <a:rPr lang="en-US" sz="1798"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devs</a:t>
                    </a: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&amp; partners</a:t>
                    </a:r>
                  </a:p>
                </p:txBody>
              </p:sp>
              <p:sp>
                <p:nvSpPr>
                  <p:cNvPr id="57" name="TextBox 56"/>
                  <p:cNvSpPr txBox="1"/>
                  <p:nvPr/>
                </p:nvSpPr>
                <p:spPr>
                  <a:xfrm>
                    <a:off x="9977854" y="2587674"/>
                    <a:ext cx="871649" cy="369332"/>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Target</a:t>
                    </a:r>
                    <a:endParaRPr lang="en-US" sz="2352"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64" name="Group 63"/>
                <p:cNvGrpSpPr/>
                <p:nvPr>
                  <p:custDataLst>
                    <p:tags r:id="rId1"/>
                  </p:custDataLst>
                </p:nvPr>
              </p:nvGrpSpPr>
              <p:grpSpPr>
                <a:xfrm>
                  <a:off x="9376344" y="3169272"/>
                  <a:ext cx="714437" cy="838701"/>
                  <a:chOff x="9431927" y="8318500"/>
                  <a:chExt cx="1468166" cy="1719263"/>
                </a:xfrm>
              </p:grpSpPr>
              <p:grpSp>
                <p:nvGrpSpPr>
                  <p:cNvPr id="65" name="Group 64"/>
                  <p:cNvGrpSpPr/>
                  <p:nvPr/>
                </p:nvGrpSpPr>
                <p:grpSpPr>
                  <a:xfrm>
                    <a:off x="10071418" y="8318500"/>
                    <a:ext cx="828675" cy="1719263"/>
                    <a:chOff x="10040938" y="8318500"/>
                    <a:chExt cx="828675" cy="1719263"/>
                  </a:xfrm>
                </p:grpSpPr>
                <p:sp>
                  <p:nvSpPr>
                    <p:cNvPr id="71" name="Freeform 31"/>
                    <p:cNvSpPr>
                      <a:spLocks/>
                    </p:cNvSpPr>
                    <p:nvPr>
                      <p:custDataLst>
                        <p:tags r:id="rId3"/>
                      </p:custDataLst>
                    </p:nvPr>
                  </p:nvSpPr>
                  <p:spPr bwMode="auto">
                    <a:xfrm>
                      <a:off x="10040938" y="8318500"/>
                      <a:ext cx="828675" cy="1719263"/>
                    </a:xfrm>
                    <a:custGeom>
                      <a:avLst/>
                      <a:gdLst>
                        <a:gd name="T0" fmla="*/ 574 w 1044"/>
                        <a:gd name="T1" fmla="*/ 2161 h 2165"/>
                        <a:gd name="T2" fmla="*/ 635 w 1044"/>
                        <a:gd name="T3" fmla="*/ 2136 h 2165"/>
                        <a:gd name="T4" fmla="*/ 700 w 1044"/>
                        <a:gd name="T5" fmla="*/ 2098 h 2165"/>
                        <a:gd name="T6" fmla="*/ 755 w 1044"/>
                        <a:gd name="T7" fmla="*/ 2043 h 2165"/>
                        <a:gd name="T8" fmla="*/ 812 w 1044"/>
                        <a:gd name="T9" fmla="*/ 1980 h 2165"/>
                        <a:gd name="T10" fmla="*/ 862 w 1044"/>
                        <a:gd name="T11" fmla="*/ 1901 h 2165"/>
                        <a:gd name="T12" fmla="*/ 907 w 1044"/>
                        <a:gd name="T13" fmla="*/ 1809 h 2165"/>
                        <a:gd name="T14" fmla="*/ 947 w 1044"/>
                        <a:gd name="T15" fmla="*/ 1707 h 2165"/>
                        <a:gd name="T16" fmla="*/ 979 w 1044"/>
                        <a:gd name="T17" fmla="*/ 1596 h 2165"/>
                        <a:gd name="T18" fmla="*/ 1006 w 1044"/>
                        <a:gd name="T19" fmla="*/ 1477 h 2165"/>
                        <a:gd name="T20" fmla="*/ 1025 w 1044"/>
                        <a:gd name="T21" fmla="*/ 1351 h 2165"/>
                        <a:gd name="T22" fmla="*/ 1038 w 1044"/>
                        <a:gd name="T23" fmla="*/ 1218 h 2165"/>
                        <a:gd name="T24" fmla="*/ 1044 w 1044"/>
                        <a:gd name="T25" fmla="*/ 1081 h 2165"/>
                        <a:gd name="T26" fmla="*/ 1038 w 1044"/>
                        <a:gd name="T27" fmla="*/ 941 h 2165"/>
                        <a:gd name="T28" fmla="*/ 1025 w 1044"/>
                        <a:gd name="T29" fmla="*/ 811 h 2165"/>
                        <a:gd name="T30" fmla="*/ 1006 w 1044"/>
                        <a:gd name="T31" fmla="*/ 684 h 2165"/>
                        <a:gd name="T32" fmla="*/ 979 w 1044"/>
                        <a:gd name="T33" fmla="*/ 564 h 2165"/>
                        <a:gd name="T34" fmla="*/ 947 w 1044"/>
                        <a:gd name="T35" fmla="*/ 452 h 2165"/>
                        <a:gd name="T36" fmla="*/ 907 w 1044"/>
                        <a:gd name="T37" fmla="*/ 351 h 2165"/>
                        <a:gd name="T38" fmla="*/ 862 w 1044"/>
                        <a:gd name="T39" fmla="*/ 260 h 2165"/>
                        <a:gd name="T40" fmla="*/ 812 w 1044"/>
                        <a:gd name="T41" fmla="*/ 184 h 2165"/>
                        <a:gd name="T42" fmla="*/ 755 w 1044"/>
                        <a:gd name="T43" fmla="*/ 116 h 2165"/>
                        <a:gd name="T44" fmla="*/ 700 w 1044"/>
                        <a:gd name="T45" fmla="*/ 64 h 2165"/>
                        <a:gd name="T46" fmla="*/ 635 w 1044"/>
                        <a:gd name="T47" fmla="*/ 24 h 2165"/>
                        <a:gd name="T48" fmla="*/ 574 w 1044"/>
                        <a:gd name="T49" fmla="*/ 4 h 2165"/>
                        <a:gd name="T50" fmla="*/ 508 w 1044"/>
                        <a:gd name="T51" fmla="*/ 0 h 2165"/>
                        <a:gd name="T52" fmla="*/ 439 w 1044"/>
                        <a:gd name="T53" fmla="*/ 9 h 2165"/>
                        <a:gd name="T54" fmla="*/ 377 w 1044"/>
                        <a:gd name="T55" fmla="*/ 38 h 2165"/>
                        <a:gd name="T56" fmla="*/ 318 w 1044"/>
                        <a:gd name="T57" fmla="*/ 83 h 2165"/>
                        <a:gd name="T58" fmla="*/ 259 w 1044"/>
                        <a:gd name="T59" fmla="*/ 140 h 2165"/>
                        <a:gd name="T60" fmla="*/ 208 w 1044"/>
                        <a:gd name="T61" fmla="*/ 211 h 2165"/>
                        <a:gd name="T62" fmla="*/ 160 w 1044"/>
                        <a:gd name="T63" fmla="*/ 296 h 2165"/>
                        <a:gd name="T64" fmla="*/ 116 w 1044"/>
                        <a:gd name="T65" fmla="*/ 391 h 2165"/>
                        <a:gd name="T66" fmla="*/ 78 w 1044"/>
                        <a:gd name="T67" fmla="*/ 496 h 2165"/>
                        <a:gd name="T68" fmla="*/ 50 w 1044"/>
                        <a:gd name="T69" fmla="*/ 610 h 2165"/>
                        <a:gd name="T70" fmla="*/ 25 w 1044"/>
                        <a:gd name="T71" fmla="*/ 732 h 2165"/>
                        <a:gd name="T72" fmla="*/ 10 w 1044"/>
                        <a:gd name="T73" fmla="*/ 863 h 2165"/>
                        <a:gd name="T74" fmla="*/ 0 w 1044"/>
                        <a:gd name="T75" fmla="*/ 996 h 2165"/>
                        <a:gd name="T76" fmla="*/ 0 w 1044"/>
                        <a:gd name="T77" fmla="*/ 1135 h 2165"/>
                        <a:gd name="T78" fmla="*/ 6 w 1044"/>
                        <a:gd name="T79" fmla="*/ 1273 h 2165"/>
                        <a:gd name="T80" fmla="*/ 23 w 1044"/>
                        <a:gd name="T81" fmla="*/ 1403 h 2165"/>
                        <a:gd name="T82" fmla="*/ 44 w 1044"/>
                        <a:gd name="T83" fmla="*/ 1524 h 2165"/>
                        <a:gd name="T84" fmla="*/ 74 w 1044"/>
                        <a:gd name="T85" fmla="*/ 1642 h 2165"/>
                        <a:gd name="T86" fmla="*/ 109 w 1044"/>
                        <a:gd name="T87" fmla="*/ 1749 h 2165"/>
                        <a:gd name="T88" fmla="*/ 152 w 1044"/>
                        <a:gd name="T89" fmla="*/ 1847 h 2165"/>
                        <a:gd name="T90" fmla="*/ 198 w 1044"/>
                        <a:gd name="T91" fmla="*/ 1935 h 2165"/>
                        <a:gd name="T92" fmla="*/ 249 w 1044"/>
                        <a:gd name="T93" fmla="*/ 2005 h 2165"/>
                        <a:gd name="T94" fmla="*/ 306 w 1044"/>
                        <a:gd name="T95" fmla="*/ 2068 h 2165"/>
                        <a:gd name="T96" fmla="*/ 363 w 1044"/>
                        <a:gd name="T97" fmla="*/ 2115 h 2165"/>
                        <a:gd name="T98" fmla="*/ 428 w 1044"/>
                        <a:gd name="T99" fmla="*/ 2148 h 2165"/>
                        <a:gd name="T100" fmla="*/ 495 w 1044"/>
                        <a:gd name="T10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4" h="2165">
                          <a:moveTo>
                            <a:pt x="523" y="2165"/>
                          </a:moveTo>
                          <a:lnTo>
                            <a:pt x="536" y="2165"/>
                          </a:lnTo>
                          <a:lnTo>
                            <a:pt x="548" y="2165"/>
                          </a:lnTo>
                          <a:lnTo>
                            <a:pt x="559" y="2163"/>
                          </a:lnTo>
                          <a:lnTo>
                            <a:pt x="574" y="2161"/>
                          </a:lnTo>
                          <a:lnTo>
                            <a:pt x="586" y="2155"/>
                          </a:lnTo>
                          <a:lnTo>
                            <a:pt x="597" y="2152"/>
                          </a:lnTo>
                          <a:lnTo>
                            <a:pt x="611" y="2148"/>
                          </a:lnTo>
                          <a:lnTo>
                            <a:pt x="626" y="2144"/>
                          </a:lnTo>
                          <a:lnTo>
                            <a:pt x="635" y="2136"/>
                          </a:lnTo>
                          <a:lnTo>
                            <a:pt x="651" y="2131"/>
                          </a:lnTo>
                          <a:lnTo>
                            <a:pt x="662" y="2123"/>
                          </a:lnTo>
                          <a:lnTo>
                            <a:pt x="675" y="2115"/>
                          </a:lnTo>
                          <a:lnTo>
                            <a:pt x="687" y="2106"/>
                          </a:lnTo>
                          <a:lnTo>
                            <a:pt x="700" y="2098"/>
                          </a:lnTo>
                          <a:lnTo>
                            <a:pt x="713" y="2089"/>
                          </a:lnTo>
                          <a:lnTo>
                            <a:pt x="725" y="2081"/>
                          </a:lnTo>
                          <a:lnTo>
                            <a:pt x="734" y="2068"/>
                          </a:lnTo>
                          <a:lnTo>
                            <a:pt x="748" y="2058"/>
                          </a:lnTo>
                          <a:lnTo>
                            <a:pt x="755" y="2043"/>
                          </a:lnTo>
                          <a:lnTo>
                            <a:pt x="770" y="2034"/>
                          </a:lnTo>
                          <a:lnTo>
                            <a:pt x="778" y="2020"/>
                          </a:lnTo>
                          <a:lnTo>
                            <a:pt x="789" y="2005"/>
                          </a:lnTo>
                          <a:lnTo>
                            <a:pt x="801" y="1992"/>
                          </a:lnTo>
                          <a:lnTo>
                            <a:pt x="812" y="1980"/>
                          </a:lnTo>
                          <a:lnTo>
                            <a:pt x="822" y="1963"/>
                          </a:lnTo>
                          <a:lnTo>
                            <a:pt x="833" y="1950"/>
                          </a:lnTo>
                          <a:lnTo>
                            <a:pt x="843" y="1935"/>
                          </a:lnTo>
                          <a:lnTo>
                            <a:pt x="852" y="1918"/>
                          </a:lnTo>
                          <a:lnTo>
                            <a:pt x="862" y="1901"/>
                          </a:lnTo>
                          <a:lnTo>
                            <a:pt x="873" y="1882"/>
                          </a:lnTo>
                          <a:lnTo>
                            <a:pt x="881" y="1865"/>
                          </a:lnTo>
                          <a:lnTo>
                            <a:pt x="892" y="1847"/>
                          </a:lnTo>
                          <a:lnTo>
                            <a:pt x="898" y="1828"/>
                          </a:lnTo>
                          <a:lnTo>
                            <a:pt x="907" y="1809"/>
                          </a:lnTo>
                          <a:lnTo>
                            <a:pt x="915" y="1790"/>
                          </a:lnTo>
                          <a:lnTo>
                            <a:pt x="924" y="1771"/>
                          </a:lnTo>
                          <a:lnTo>
                            <a:pt x="932" y="1749"/>
                          </a:lnTo>
                          <a:lnTo>
                            <a:pt x="938" y="1728"/>
                          </a:lnTo>
                          <a:lnTo>
                            <a:pt x="947" y="1707"/>
                          </a:lnTo>
                          <a:lnTo>
                            <a:pt x="953" y="1686"/>
                          </a:lnTo>
                          <a:lnTo>
                            <a:pt x="960" y="1665"/>
                          </a:lnTo>
                          <a:lnTo>
                            <a:pt x="968" y="1642"/>
                          </a:lnTo>
                          <a:lnTo>
                            <a:pt x="972" y="1617"/>
                          </a:lnTo>
                          <a:lnTo>
                            <a:pt x="979" y="1596"/>
                          </a:lnTo>
                          <a:lnTo>
                            <a:pt x="985" y="1574"/>
                          </a:lnTo>
                          <a:lnTo>
                            <a:pt x="991" y="1549"/>
                          </a:lnTo>
                          <a:lnTo>
                            <a:pt x="997" y="1524"/>
                          </a:lnTo>
                          <a:lnTo>
                            <a:pt x="1002" y="1503"/>
                          </a:lnTo>
                          <a:lnTo>
                            <a:pt x="1006" y="1477"/>
                          </a:lnTo>
                          <a:lnTo>
                            <a:pt x="1012" y="1454"/>
                          </a:lnTo>
                          <a:lnTo>
                            <a:pt x="1014" y="1427"/>
                          </a:lnTo>
                          <a:lnTo>
                            <a:pt x="1019" y="1403"/>
                          </a:lnTo>
                          <a:lnTo>
                            <a:pt x="1021" y="1376"/>
                          </a:lnTo>
                          <a:lnTo>
                            <a:pt x="1025" y="1351"/>
                          </a:lnTo>
                          <a:lnTo>
                            <a:pt x="1029" y="1325"/>
                          </a:lnTo>
                          <a:lnTo>
                            <a:pt x="1033" y="1298"/>
                          </a:lnTo>
                          <a:lnTo>
                            <a:pt x="1035" y="1273"/>
                          </a:lnTo>
                          <a:lnTo>
                            <a:pt x="1037" y="1245"/>
                          </a:lnTo>
                          <a:lnTo>
                            <a:pt x="1038" y="1218"/>
                          </a:lnTo>
                          <a:lnTo>
                            <a:pt x="1040" y="1192"/>
                          </a:lnTo>
                          <a:lnTo>
                            <a:pt x="1040" y="1163"/>
                          </a:lnTo>
                          <a:lnTo>
                            <a:pt x="1042" y="1135"/>
                          </a:lnTo>
                          <a:lnTo>
                            <a:pt x="1042" y="1110"/>
                          </a:lnTo>
                          <a:lnTo>
                            <a:pt x="1044" y="1081"/>
                          </a:lnTo>
                          <a:lnTo>
                            <a:pt x="1042" y="1055"/>
                          </a:lnTo>
                          <a:lnTo>
                            <a:pt x="1042" y="1026"/>
                          </a:lnTo>
                          <a:lnTo>
                            <a:pt x="1040" y="996"/>
                          </a:lnTo>
                          <a:lnTo>
                            <a:pt x="1040" y="971"/>
                          </a:lnTo>
                          <a:lnTo>
                            <a:pt x="1038" y="941"/>
                          </a:lnTo>
                          <a:lnTo>
                            <a:pt x="1037" y="914"/>
                          </a:lnTo>
                          <a:lnTo>
                            <a:pt x="1035" y="887"/>
                          </a:lnTo>
                          <a:lnTo>
                            <a:pt x="1033" y="863"/>
                          </a:lnTo>
                          <a:lnTo>
                            <a:pt x="1029" y="834"/>
                          </a:lnTo>
                          <a:lnTo>
                            <a:pt x="1025" y="811"/>
                          </a:lnTo>
                          <a:lnTo>
                            <a:pt x="1021" y="783"/>
                          </a:lnTo>
                          <a:lnTo>
                            <a:pt x="1019" y="758"/>
                          </a:lnTo>
                          <a:lnTo>
                            <a:pt x="1014" y="732"/>
                          </a:lnTo>
                          <a:lnTo>
                            <a:pt x="1012" y="707"/>
                          </a:lnTo>
                          <a:lnTo>
                            <a:pt x="1006" y="684"/>
                          </a:lnTo>
                          <a:lnTo>
                            <a:pt x="1002" y="659"/>
                          </a:lnTo>
                          <a:lnTo>
                            <a:pt x="997" y="635"/>
                          </a:lnTo>
                          <a:lnTo>
                            <a:pt x="991" y="610"/>
                          </a:lnTo>
                          <a:lnTo>
                            <a:pt x="985" y="587"/>
                          </a:lnTo>
                          <a:lnTo>
                            <a:pt x="979" y="564"/>
                          </a:lnTo>
                          <a:lnTo>
                            <a:pt x="972" y="541"/>
                          </a:lnTo>
                          <a:lnTo>
                            <a:pt x="968" y="519"/>
                          </a:lnTo>
                          <a:lnTo>
                            <a:pt x="960" y="496"/>
                          </a:lnTo>
                          <a:lnTo>
                            <a:pt x="953" y="475"/>
                          </a:lnTo>
                          <a:lnTo>
                            <a:pt x="947" y="452"/>
                          </a:lnTo>
                          <a:lnTo>
                            <a:pt x="938" y="431"/>
                          </a:lnTo>
                          <a:lnTo>
                            <a:pt x="932" y="410"/>
                          </a:lnTo>
                          <a:lnTo>
                            <a:pt x="924" y="391"/>
                          </a:lnTo>
                          <a:lnTo>
                            <a:pt x="915" y="370"/>
                          </a:lnTo>
                          <a:lnTo>
                            <a:pt x="907" y="351"/>
                          </a:lnTo>
                          <a:lnTo>
                            <a:pt x="898" y="332"/>
                          </a:lnTo>
                          <a:lnTo>
                            <a:pt x="892" y="315"/>
                          </a:lnTo>
                          <a:lnTo>
                            <a:pt x="881" y="296"/>
                          </a:lnTo>
                          <a:lnTo>
                            <a:pt x="873" y="279"/>
                          </a:lnTo>
                          <a:lnTo>
                            <a:pt x="862" y="260"/>
                          </a:lnTo>
                          <a:lnTo>
                            <a:pt x="852" y="245"/>
                          </a:lnTo>
                          <a:lnTo>
                            <a:pt x="843" y="226"/>
                          </a:lnTo>
                          <a:lnTo>
                            <a:pt x="833" y="211"/>
                          </a:lnTo>
                          <a:lnTo>
                            <a:pt x="822" y="197"/>
                          </a:lnTo>
                          <a:lnTo>
                            <a:pt x="812" y="184"/>
                          </a:lnTo>
                          <a:lnTo>
                            <a:pt x="801" y="167"/>
                          </a:lnTo>
                          <a:lnTo>
                            <a:pt x="789" y="154"/>
                          </a:lnTo>
                          <a:lnTo>
                            <a:pt x="778" y="140"/>
                          </a:lnTo>
                          <a:lnTo>
                            <a:pt x="770" y="127"/>
                          </a:lnTo>
                          <a:lnTo>
                            <a:pt x="755" y="116"/>
                          </a:lnTo>
                          <a:lnTo>
                            <a:pt x="748" y="104"/>
                          </a:lnTo>
                          <a:lnTo>
                            <a:pt x="734" y="93"/>
                          </a:lnTo>
                          <a:lnTo>
                            <a:pt x="725" y="83"/>
                          </a:lnTo>
                          <a:lnTo>
                            <a:pt x="713" y="72"/>
                          </a:lnTo>
                          <a:lnTo>
                            <a:pt x="700" y="64"/>
                          </a:lnTo>
                          <a:lnTo>
                            <a:pt x="687" y="53"/>
                          </a:lnTo>
                          <a:lnTo>
                            <a:pt x="675" y="47"/>
                          </a:lnTo>
                          <a:lnTo>
                            <a:pt x="662" y="38"/>
                          </a:lnTo>
                          <a:lnTo>
                            <a:pt x="651" y="30"/>
                          </a:lnTo>
                          <a:lnTo>
                            <a:pt x="635" y="24"/>
                          </a:lnTo>
                          <a:lnTo>
                            <a:pt x="626" y="21"/>
                          </a:lnTo>
                          <a:lnTo>
                            <a:pt x="611" y="13"/>
                          </a:lnTo>
                          <a:lnTo>
                            <a:pt x="597" y="9"/>
                          </a:lnTo>
                          <a:lnTo>
                            <a:pt x="586" y="5"/>
                          </a:lnTo>
                          <a:lnTo>
                            <a:pt x="574" y="4"/>
                          </a:lnTo>
                          <a:lnTo>
                            <a:pt x="559" y="2"/>
                          </a:lnTo>
                          <a:lnTo>
                            <a:pt x="548" y="0"/>
                          </a:lnTo>
                          <a:lnTo>
                            <a:pt x="536" y="0"/>
                          </a:lnTo>
                          <a:lnTo>
                            <a:pt x="523" y="0"/>
                          </a:lnTo>
                          <a:lnTo>
                            <a:pt x="508" y="0"/>
                          </a:lnTo>
                          <a:lnTo>
                            <a:pt x="495" y="0"/>
                          </a:lnTo>
                          <a:lnTo>
                            <a:pt x="479" y="2"/>
                          </a:lnTo>
                          <a:lnTo>
                            <a:pt x="468" y="4"/>
                          </a:lnTo>
                          <a:lnTo>
                            <a:pt x="453" y="5"/>
                          </a:lnTo>
                          <a:lnTo>
                            <a:pt x="439" y="9"/>
                          </a:lnTo>
                          <a:lnTo>
                            <a:pt x="428" y="13"/>
                          </a:lnTo>
                          <a:lnTo>
                            <a:pt x="415" y="21"/>
                          </a:lnTo>
                          <a:lnTo>
                            <a:pt x="400" y="24"/>
                          </a:lnTo>
                          <a:lnTo>
                            <a:pt x="390" y="30"/>
                          </a:lnTo>
                          <a:lnTo>
                            <a:pt x="377" y="38"/>
                          </a:lnTo>
                          <a:lnTo>
                            <a:pt x="363" y="47"/>
                          </a:lnTo>
                          <a:lnTo>
                            <a:pt x="352" y="53"/>
                          </a:lnTo>
                          <a:lnTo>
                            <a:pt x="341" y="64"/>
                          </a:lnTo>
                          <a:lnTo>
                            <a:pt x="327" y="72"/>
                          </a:lnTo>
                          <a:lnTo>
                            <a:pt x="318" y="83"/>
                          </a:lnTo>
                          <a:lnTo>
                            <a:pt x="306" y="93"/>
                          </a:lnTo>
                          <a:lnTo>
                            <a:pt x="295" y="104"/>
                          </a:lnTo>
                          <a:lnTo>
                            <a:pt x="282" y="116"/>
                          </a:lnTo>
                          <a:lnTo>
                            <a:pt x="272" y="127"/>
                          </a:lnTo>
                          <a:lnTo>
                            <a:pt x="259" y="140"/>
                          </a:lnTo>
                          <a:lnTo>
                            <a:pt x="249" y="154"/>
                          </a:lnTo>
                          <a:lnTo>
                            <a:pt x="238" y="167"/>
                          </a:lnTo>
                          <a:lnTo>
                            <a:pt x="228" y="184"/>
                          </a:lnTo>
                          <a:lnTo>
                            <a:pt x="217" y="197"/>
                          </a:lnTo>
                          <a:lnTo>
                            <a:pt x="208" y="211"/>
                          </a:lnTo>
                          <a:lnTo>
                            <a:pt x="198" y="226"/>
                          </a:lnTo>
                          <a:lnTo>
                            <a:pt x="189" y="245"/>
                          </a:lnTo>
                          <a:lnTo>
                            <a:pt x="179" y="260"/>
                          </a:lnTo>
                          <a:lnTo>
                            <a:pt x="169" y="279"/>
                          </a:lnTo>
                          <a:lnTo>
                            <a:pt x="160" y="296"/>
                          </a:lnTo>
                          <a:lnTo>
                            <a:pt x="152" y="315"/>
                          </a:lnTo>
                          <a:lnTo>
                            <a:pt x="143" y="332"/>
                          </a:lnTo>
                          <a:lnTo>
                            <a:pt x="133" y="351"/>
                          </a:lnTo>
                          <a:lnTo>
                            <a:pt x="126" y="370"/>
                          </a:lnTo>
                          <a:lnTo>
                            <a:pt x="116" y="391"/>
                          </a:lnTo>
                          <a:lnTo>
                            <a:pt x="109" y="410"/>
                          </a:lnTo>
                          <a:lnTo>
                            <a:pt x="101" y="431"/>
                          </a:lnTo>
                          <a:lnTo>
                            <a:pt x="95" y="452"/>
                          </a:lnTo>
                          <a:lnTo>
                            <a:pt x="88" y="475"/>
                          </a:lnTo>
                          <a:lnTo>
                            <a:pt x="78" y="496"/>
                          </a:lnTo>
                          <a:lnTo>
                            <a:pt x="74" y="519"/>
                          </a:lnTo>
                          <a:lnTo>
                            <a:pt x="65" y="541"/>
                          </a:lnTo>
                          <a:lnTo>
                            <a:pt x="59" y="564"/>
                          </a:lnTo>
                          <a:lnTo>
                            <a:pt x="55" y="587"/>
                          </a:lnTo>
                          <a:lnTo>
                            <a:pt x="50" y="610"/>
                          </a:lnTo>
                          <a:lnTo>
                            <a:pt x="44" y="635"/>
                          </a:lnTo>
                          <a:lnTo>
                            <a:pt x="40" y="659"/>
                          </a:lnTo>
                          <a:lnTo>
                            <a:pt x="36" y="684"/>
                          </a:lnTo>
                          <a:lnTo>
                            <a:pt x="31" y="707"/>
                          </a:lnTo>
                          <a:lnTo>
                            <a:pt x="25" y="732"/>
                          </a:lnTo>
                          <a:lnTo>
                            <a:pt x="23" y="758"/>
                          </a:lnTo>
                          <a:lnTo>
                            <a:pt x="17" y="783"/>
                          </a:lnTo>
                          <a:lnTo>
                            <a:pt x="15" y="811"/>
                          </a:lnTo>
                          <a:lnTo>
                            <a:pt x="12" y="834"/>
                          </a:lnTo>
                          <a:lnTo>
                            <a:pt x="10" y="863"/>
                          </a:lnTo>
                          <a:lnTo>
                            <a:pt x="6" y="887"/>
                          </a:lnTo>
                          <a:lnTo>
                            <a:pt x="6" y="914"/>
                          </a:lnTo>
                          <a:lnTo>
                            <a:pt x="2" y="941"/>
                          </a:lnTo>
                          <a:lnTo>
                            <a:pt x="2" y="971"/>
                          </a:lnTo>
                          <a:lnTo>
                            <a:pt x="0" y="996"/>
                          </a:lnTo>
                          <a:lnTo>
                            <a:pt x="0" y="1026"/>
                          </a:lnTo>
                          <a:lnTo>
                            <a:pt x="0" y="1055"/>
                          </a:lnTo>
                          <a:lnTo>
                            <a:pt x="0" y="1081"/>
                          </a:lnTo>
                          <a:lnTo>
                            <a:pt x="0" y="1110"/>
                          </a:lnTo>
                          <a:lnTo>
                            <a:pt x="0" y="1135"/>
                          </a:lnTo>
                          <a:lnTo>
                            <a:pt x="0" y="1163"/>
                          </a:lnTo>
                          <a:lnTo>
                            <a:pt x="2" y="1192"/>
                          </a:lnTo>
                          <a:lnTo>
                            <a:pt x="2" y="1218"/>
                          </a:lnTo>
                          <a:lnTo>
                            <a:pt x="6" y="1245"/>
                          </a:lnTo>
                          <a:lnTo>
                            <a:pt x="6" y="1273"/>
                          </a:lnTo>
                          <a:lnTo>
                            <a:pt x="10" y="1298"/>
                          </a:lnTo>
                          <a:lnTo>
                            <a:pt x="12" y="1325"/>
                          </a:lnTo>
                          <a:lnTo>
                            <a:pt x="15" y="1351"/>
                          </a:lnTo>
                          <a:lnTo>
                            <a:pt x="17" y="1376"/>
                          </a:lnTo>
                          <a:lnTo>
                            <a:pt x="23" y="1403"/>
                          </a:lnTo>
                          <a:lnTo>
                            <a:pt x="25" y="1427"/>
                          </a:lnTo>
                          <a:lnTo>
                            <a:pt x="31" y="1454"/>
                          </a:lnTo>
                          <a:lnTo>
                            <a:pt x="36" y="1477"/>
                          </a:lnTo>
                          <a:lnTo>
                            <a:pt x="40" y="1503"/>
                          </a:lnTo>
                          <a:lnTo>
                            <a:pt x="44" y="1524"/>
                          </a:lnTo>
                          <a:lnTo>
                            <a:pt x="50" y="1549"/>
                          </a:lnTo>
                          <a:lnTo>
                            <a:pt x="55" y="1574"/>
                          </a:lnTo>
                          <a:lnTo>
                            <a:pt x="59" y="1596"/>
                          </a:lnTo>
                          <a:lnTo>
                            <a:pt x="65" y="1617"/>
                          </a:lnTo>
                          <a:lnTo>
                            <a:pt x="74" y="1642"/>
                          </a:lnTo>
                          <a:lnTo>
                            <a:pt x="78" y="1665"/>
                          </a:lnTo>
                          <a:lnTo>
                            <a:pt x="88" y="1686"/>
                          </a:lnTo>
                          <a:lnTo>
                            <a:pt x="95" y="1707"/>
                          </a:lnTo>
                          <a:lnTo>
                            <a:pt x="101" y="1728"/>
                          </a:lnTo>
                          <a:lnTo>
                            <a:pt x="109" y="1749"/>
                          </a:lnTo>
                          <a:lnTo>
                            <a:pt x="116" y="1771"/>
                          </a:lnTo>
                          <a:lnTo>
                            <a:pt x="126" y="1790"/>
                          </a:lnTo>
                          <a:lnTo>
                            <a:pt x="133" y="1809"/>
                          </a:lnTo>
                          <a:lnTo>
                            <a:pt x="143" y="1828"/>
                          </a:lnTo>
                          <a:lnTo>
                            <a:pt x="152" y="1847"/>
                          </a:lnTo>
                          <a:lnTo>
                            <a:pt x="160" y="1865"/>
                          </a:lnTo>
                          <a:lnTo>
                            <a:pt x="169" y="1882"/>
                          </a:lnTo>
                          <a:lnTo>
                            <a:pt x="179" y="1901"/>
                          </a:lnTo>
                          <a:lnTo>
                            <a:pt x="189" y="1918"/>
                          </a:lnTo>
                          <a:lnTo>
                            <a:pt x="198" y="1935"/>
                          </a:lnTo>
                          <a:lnTo>
                            <a:pt x="208" y="1950"/>
                          </a:lnTo>
                          <a:lnTo>
                            <a:pt x="217" y="1963"/>
                          </a:lnTo>
                          <a:lnTo>
                            <a:pt x="228" y="1980"/>
                          </a:lnTo>
                          <a:lnTo>
                            <a:pt x="238" y="1992"/>
                          </a:lnTo>
                          <a:lnTo>
                            <a:pt x="249" y="2005"/>
                          </a:lnTo>
                          <a:lnTo>
                            <a:pt x="259" y="2020"/>
                          </a:lnTo>
                          <a:lnTo>
                            <a:pt x="272" y="2034"/>
                          </a:lnTo>
                          <a:lnTo>
                            <a:pt x="282" y="2043"/>
                          </a:lnTo>
                          <a:lnTo>
                            <a:pt x="295" y="2058"/>
                          </a:lnTo>
                          <a:lnTo>
                            <a:pt x="306" y="2068"/>
                          </a:lnTo>
                          <a:lnTo>
                            <a:pt x="318" y="2081"/>
                          </a:lnTo>
                          <a:lnTo>
                            <a:pt x="327" y="2089"/>
                          </a:lnTo>
                          <a:lnTo>
                            <a:pt x="341" y="2098"/>
                          </a:lnTo>
                          <a:lnTo>
                            <a:pt x="352" y="2106"/>
                          </a:lnTo>
                          <a:lnTo>
                            <a:pt x="363" y="2115"/>
                          </a:lnTo>
                          <a:lnTo>
                            <a:pt x="377" y="2123"/>
                          </a:lnTo>
                          <a:lnTo>
                            <a:pt x="390" y="2131"/>
                          </a:lnTo>
                          <a:lnTo>
                            <a:pt x="400" y="2136"/>
                          </a:lnTo>
                          <a:lnTo>
                            <a:pt x="415" y="2144"/>
                          </a:lnTo>
                          <a:lnTo>
                            <a:pt x="428" y="2148"/>
                          </a:lnTo>
                          <a:lnTo>
                            <a:pt x="439" y="2152"/>
                          </a:lnTo>
                          <a:lnTo>
                            <a:pt x="453" y="2155"/>
                          </a:lnTo>
                          <a:lnTo>
                            <a:pt x="468" y="2161"/>
                          </a:lnTo>
                          <a:lnTo>
                            <a:pt x="479" y="2163"/>
                          </a:lnTo>
                          <a:lnTo>
                            <a:pt x="495" y="2165"/>
                          </a:lnTo>
                          <a:lnTo>
                            <a:pt x="508" y="2165"/>
                          </a:lnTo>
                          <a:lnTo>
                            <a:pt x="523" y="2165"/>
                          </a:lnTo>
                          <a:lnTo>
                            <a:pt x="523" y="2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2" name="Freeform 32"/>
                    <p:cNvSpPr>
                      <a:spLocks/>
                    </p:cNvSpPr>
                    <p:nvPr>
                      <p:custDataLst>
                        <p:tags r:id="rId4"/>
                      </p:custDataLst>
                    </p:nvPr>
                  </p:nvSpPr>
                  <p:spPr bwMode="auto">
                    <a:xfrm>
                      <a:off x="10171113" y="8512175"/>
                      <a:ext cx="523875" cy="1333500"/>
                    </a:xfrm>
                    <a:custGeom>
                      <a:avLst/>
                      <a:gdLst>
                        <a:gd name="T0" fmla="*/ 376 w 660"/>
                        <a:gd name="T1" fmla="*/ 1671 h 1680"/>
                        <a:gd name="T2" fmla="*/ 439 w 660"/>
                        <a:gd name="T3" fmla="*/ 1627 h 1680"/>
                        <a:gd name="T4" fmla="*/ 473 w 660"/>
                        <a:gd name="T5" fmla="*/ 1585 h 1680"/>
                        <a:gd name="T6" fmla="*/ 502 w 660"/>
                        <a:gd name="T7" fmla="*/ 1547 h 1680"/>
                        <a:gd name="T8" fmla="*/ 528 w 660"/>
                        <a:gd name="T9" fmla="*/ 1496 h 1680"/>
                        <a:gd name="T10" fmla="*/ 555 w 660"/>
                        <a:gd name="T11" fmla="*/ 1447 h 1680"/>
                        <a:gd name="T12" fmla="*/ 574 w 660"/>
                        <a:gd name="T13" fmla="*/ 1388 h 1680"/>
                        <a:gd name="T14" fmla="*/ 595 w 660"/>
                        <a:gd name="T15" fmla="*/ 1325 h 1680"/>
                        <a:gd name="T16" fmla="*/ 610 w 660"/>
                        <a:gd name="T17" fmla="*/ 1255 h 1680"/>
                        <a:gd name="T18" fmla="*/ 627 w 660"/>
                        <a:gd name="T19" fmla="*/ 1184 h 1680"/>
                        <a:gd name="T20" fmla="*/ 639 w 660"/>
                        <a:gd name="T21" fmla="*/ 1106 h 1680"/>
                        <a:gd name="T22" fmla="*/ 648 w 660"/>
                        <a:gd name="T23" fmla="*/ 1027 h 1680"/>
                        <a:gd name="T24" fmla="*/ 654 w 660"/>
                        <a:gd name="T25" fmla="*/ 943 h 1680"/>
                        <a:gd name="T26" fmla="*/ 658 w 660"/>
                        <a:gd name="T27" fmla="*/ 859 h 1680"/>
                        <a:gd name="T28" fmla="*/ 656 w 660"/>
                        <a:gd name="T29" fmla="*/ 772 h 1680"/>
                        <a:gd name="T30" fmla="*/ 650 w 660"/>
                        <a:gd name="T31" fmla="*/ 688 h 1680"/>
                        <a:gd name="T32" fmla="*/ 642 w 660"/>
                        <a:gd name="T33" fmla="*/ 605 h 1680"/>
                        <a:gd name="T34" fmla="*/ 633 w 660"/>
                        <a:gd name="T35" fmla="*/ 528 h 1680"/>
                        <a:gd name="T36" fmla="*/ 620 w 660"/>
                        <a:gd name="T37" fmla="*/ 452 h 1680"/>
                        <a:gd name="T38" fmla="*/ 604 w 660"/>
                        <a:gd name="T39" fmla="*/ 384 h 1680"/>
                        <a:gd name="T40" fmla="*/ 587 w 660"/>
                        <a:gd name="T41" fmla="*/ 317 h 1680"/>
                        <a:gd name="T42" fmla="*/ 566 w 660"/>
                        <a:gd name="T43" fmla="*/ 259 h 1680"/>
                        <a:gd name="T44" fmla="*/ 542 w 660"/>
                        <a:gd name="T45" fmla="*/ 202 h 1680"/>
                        <a:gd name="T46" fmla="*/ 517 w 660"/>
                        <a:gd name="T47" fmla="*/ 150 h 1680"/>
                        <a:gd name="T48" fmla="*/ 488 w 660"/>
                        <a:gd name="T49" fmla="*/ 106 h 1680"/>
                        <a:gd name="T50" fmla="*/ 462 w 660"/>
                        <a:gd name="T51" fmla="*/ 70 h 1680"/>
                        <a:gd name="T52" fmla="*/ 409 w 660"/>
                        <a:gd name="T53" fmla="*/ 23 h 1680"/>
                        <a:gd name="T54" fmla="*/ 342 w 660"/>
                        <a:gd name="T55" fmla="*/ 0 h 1680"/>
                        <a:gd name="T56" fmla="*/ 300 w 660"/>
                        <a:gd name="T57" fmla="*/ 0 h 1680"/>
                        <a:gd name="T58" fmla="*/ 241 w 660"/>
                        <a:gd name="T59" fmla="*/ 23 h 1680"/>
                        <a:gd name="T60" fmla="*/ 188 w 660"/>
                        <a:gd name="T61" fmla="*/ 70 h 1680"/>
                        <a:gd name="T62" fmla="*/ 160 w 660"/>
                        <a:gd name="T63" fmla="*/ 106 h 1680"/>
                        <a:gd name="T64" fmla="*/ 133 w 660"/>
                        <a:gd name="T65" fmla="*/ 150 h 1680"/>
                        <a:gd name="T66" fmla="*/ 110 w 660"/>
                        <a:gd name="T67" fmla="*/ 202 h 1680"/>
                        <a:gd name="T68" fmla="*/ 89 w 660"/>
                        <a:gd name="T69" fmla="*/ 259 h 1680"/>
                        <a:gd name="T70" fmla="*/ 68 w 660"/>
                        <a:gd name="T71" fmla="*/ 317 h 1680"/>
                        <a:gd name="T72" fmla="*/ 49 w 660"/>
                        <a:gd name="T73" fmla="*/ 384 h 1680"/>
                        <a:gd name="T74" fmla="*/ 34 w 660"/>
                        <a:gd name="T75" fmla="*/ 452 h 1680"/>
                        <a:gd name="T76" fmla="*/ 21 w 660"/>
                        <a:gd name="T77" fmla="*/ 528 h 1680"/>
                        <a:gd name="T78" fmla="*/ 9 w 660"/>
                        <a:gd name="T79" fmla="*/ 605 h 1680"/>
                        <a:gd name="T80" fmla="*/ 2 w 660"/>
                        <a:gd name="T81" fmla="*/ 688 h 1680"/>
                        <a:gd name="T82" fmla="*/ 0 w 660"/>
                        <a:gd name="T83" fmla="*/ 772 h 1680"/>
                        <a:gd name="T84" fmla="*/ 0 w 660"/>
                        <a:gd name="T85" fmla="*/ 859 h 1680"/>
                        <a:gd name="T86" fmla="*/ 0 w 660"/>
                        <a:gd name="T87" fmla="*/ 943 h 1680"/>
                        <a:gd name="T88" fmla="*/ 4 w 660"/>
                        <a:gd name="T89" fmla="*/ 1027 h 1680"/>
                        <a:gd name="T90" fmla="*/ 13 w 660"/>
                        <a:gd name="T91" fmla="*/ 1106 h 1680"/>
                        <a:gd name="T92" fmla="*/ 26 w 660"/>
                        <a:gd name="T93" fmla="*/ 1184 h 1680"/>
                        <a:gd name="T94" fmla="*/ 40 w 660"/>
                        <a:gd name="T95" fmla="*/ 1255 h 1680"/>
                        <a:gd name="T96" fmla="*/ 57 w 660"/>
                        <a:gd name="T97" fmla="*/ 1325 h 1680"/>
                        <a:gd name="T98" fmla="*/ 76 w 660"/>
                        <a:gd name="T99" fmla="*/ 1388 h 1680"/>
                        <a:gd name="T100" fmla="*/ 99 w 660"/>
                        <a:gd name="T101" fmla="*/ 1447 h 1680"/>
                        <a:gd name="T102" fmla="*/ 121 w 660"/>
                        <a:gd name="T103" fmla="*/ 1496 h 1680"/>
                        <a:gd name="T104" fmla="*/ 144 w 660"/>
                        <a:gd name="T105" fmla="*/ 1547 h 1680"/>
                        <a:gd name="T106" fmla="*/ 173 w 660"/>
                        <a:gd name="T107" fmla="*/ 1585 h 1680"/>
                        <a:gd name="T108" fmla="*/ 213 w 660"/>
                        <a:gd name="T109" fmla="*/ 1627 h 1680"/>
                        <a:gd name="T110" fmla="*/ 274 w 660"/>
                        <a:gd name="T111" fmla="*/ 1671 h 1680"/>
                        <a:gd name="T112" fmla="*/ 317 w 660"/>
                        <a:gd name="T113" fmla="*/ 167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1680">
                          <a:moveTo>
                            <a:pt x="327" y="1680"/>
                          </a:moveTo>
                          <a:lnTo>
                            <a:pt x="342" y="1679"/>
                          </a:lnTo>
                          <a:lnTo>
                            <a:pt x="359" y="1677"/>
                          </a:lnTo>
                          <a:lnTo>
                            <a:pt x="376" y="1671"/>
                          </a:lnTo>
                          <a:lnTo>
                            <a:pt x="393" y="1663"/>
                          </a:lnTo>
                          <a:lnTo>
                            <a:pt x="409" y="1654"/>
                          </a:lnTo>
                          <a:lnTo>
                            <a:pt x="424" y="1641"/>
                          </a:lnTo>
                          <a:lnTo>
                            <a:pt x="439" y="1627"/>
                          </a:lnTo>
                          <a:lnTo>
                            <a:pt x="454" y="1616"/>
                          </a:lnTo>
                          <a:lnTo>
                            <a:pt x="462" y="1604"/>
                          </a:lnTo>
                          <a:lnTo>
                            <a:pt x="468" y="1597"/>
                          </a:lnTo>
                          <a:lnTo>
                            <a:pt x="473" y="1585"/>
                          </a:lnTo>
                          <a:lnTo>
                            <a:pt x="483" y="1578"/>
                          </a:lnTo>
                          <a:lnTo>
                            <a:pt x="488" y="1566"/>
                          </a:lnTo>
                          <a:lnTo>
                            <a:pt x="496" y="1557"/>
                          </a:lnTo>
                          <a:lnTo>
                            <a:pt x="502" y="1547"/>
                          </a:lnTo>
                          <a:lnTo>
                            <a:pt x="509" y="1536"/>
                          </a:lnTo>
                          <a:lnTo>
                            <a:pt x="517" y="1523"/>
                          </a:lnTo>
                          <a:lnTo>
                            <a:pt x="523" y="1511"/>
                          </a:lnTo>
                          <a:lnTo>
                            <a:pt x="528" y="1496"/>
                          </a:lnTo>
                          <a:lnTo>
                            <a:pt x="536" y="1487"/>
                          </a:lnTo>
                          <a:lnTo>
                            <a:pt x="542" y="1475"/>
                          </a:lnTo>
                          <a:lnTo>
                            <a:pt x="549" y="1460"/>
                          </a:lnTo>
                          <a:lnTo>
                            <a:pt x="555" y="1447"/>
                          </a:lnTo>
                          <a:lnTo>
                            <a:pt x="561" y="1435"/>
                          </a:lnTo>
                          <a:lnTo>
                            <a:pt x="566" y="1418"/>
                          </a:lnTo>
                          <a:lnTo>
                            <a:pt x="570" y="1405"/>
                          </a:lnTo>
                          <a:lnTo>
                            <a:pt x="574" y="1388"/>
                          </a:lnTo>
                          <a:lnTo>
                            <a:pt x="582" y="1374"/>
                          </a:lnTo>
                          <a:lnTo>
                            <a:pt x="587" y="1355"/>
                          </a:lnTo>
                          <a:lnTo>
                            <a:pt x="589" y="1340"/>
                          </a:lnTo>
                          <a:lnTo>
                            <a:pt x="595" y="1325"/>
                          </a:lnTo>
                          <a:lnTo>
                            <a:pt x="601" y="1310"/>
                          </a:lnTo>
                          <a:lnTo>
                            <a:pt x="604" y="1291"/>
                          </a:lnTo>
                          <a:lnTo>
                            <a:pt x="608" y="1274"/>
                          </a:lnTo>
                          <a:lnTo>
                            <a:pt x="610" y="1255"/>
                          </a:lnTo>
                          <a:lnTo>
                            <a:pt x="616" y="1238"/>
                          </a:lnTo>
                          <a:lnTo>
                            <a:pt x="620" y="1219"/>
                          </a:lnTo>
                          <a:lnTo>
                            <a:pt x="625" y="1201"/>
                          </a:lnTo>
                          <a:lnTo>
                            <a:pt x="627" y="1184"/>
                          </a:lnTo>
                          <a:lnTo>
                            <a:pt x="631" y="1167"/>
                          </a:lnTo>
                          <a:lnTo>
                            <a:pt x="633" y="1146"/>
                          </a:lnTo>
                          <a:lnTo>
                            <a:pt x="637" y="1127"/>
                          </a:lnTo>
                          <a:lnTo>
                            <a:pt x="639" y="1106"/>
                          </a:lnTo>
                          <a:lnTo>
                            <a:pt x="642" y="1087"/>
                          </a:lnTo>
                          <a:lnTo>
                            <a:pt x="642" y="1068"/>
                          </a:lnTo>
                          <a:lnTo>
                            <a:pt x="646" y="1047"/>
                          </a:lnTo>
                          <a:lnTo>
                            <a:pt x="648" y="1027"/>
                          </a:lnTo>
                          <a:lnTo>
                            <a:pt x="650" y="1008"/>
                          </a:lnTo>
                          <a:lnTo>
                            <a:pt x="650" y="985"/>
                          </a:lnTo>
                          <a:lnTo>
                            <a:pt x="652" y="964"/>
                          </a:lnTo>
                          <a:lnTo>
                            <a:pt x="654" y="943"/>
                          </a:lnTo>
                          <a:lnTo>
                            <a:pt x="656" y="924"/>
                          </a:lnTo>
                          <a:lnTo>
                            <a:pt x="656" y="901"/>
                          </a:lnTo>
                          <a:lnTo>
                            <a:pt x="658" y="880"/>
                          </a:lnTo>
                          <a:lnTo>
                            <a:pt x="658" y="859"/>
                          </a:lnTo>
                          <a:lnTo>
                            <a:pt x="660" y="838"/>
                          </a:lnTo>
                          <a:lnTo>
                            <a:pt x="658" y="816"/>
                          </a:lnTo>
                          <a:lnTo>
                            <a:pt x="658" y="795"/>
                          </a:lnTo>
                          <a:lnTo>
                            <a:pt x="656" y="772"/>
                          </a:lnTo>
                          <a:lnTo>
                            <a:pt x="656" y="751"/>
                          </a:lnTo>
                          <a:lnTo>
                            <a:pt x="654" y="730"/>
                          </a:lnTo>
                          <a:lnTo>
                            <a:pt x="652" y="711"/>
                          </a:lnTo>
                          <a:lnTo>
                            <a:pt x="650" y="688"/>
                          </a:lnTo>
                          <a:lnTo>
                            <a:pt x="650" y="669"/>
                          </a:lnTo>
                          <a:lnTo>
                            <a:pt x="648" y="646"/>
                          </a:lnTo>
                          <a:lnTo>
                            <a:pt x="646" y="625"/>
                          </a:lnTo>
                          <a:lnTo>
                            <a:pt x="642" y="605"/>
                          </a:lnTo>
                          <a:lnTo>
                            <a:pt x="642" y="587"/>
                          </a:lnTo>
                          <a:lnTo>
                            <a:pt x="639" y="568"/>
                          </a:lnTo>
                          <a:lnTo>
                            <a:pt x="637" y="549"/>
                          </a:lnTo>
                          <a:lnTo>
                            <a:pt x="633" y="528"/>
                          </a:lnTo>
                          <a:lnTo>
                            <a:pt x="631" y="509"/>
                          </a:lnTo>
                          <a:lnTo>
                            <a:pt x="627" y="490"/>
                          </a:lnTo>
                          <a:lnTo>
                            <a:pt x="625" y="471"/>
                          </a:lnTo>
                          <a:lnTo>
                            <a:pt x="620" y="452"/>
                          </a:lnTo>
                          <a:lnTo>
                            <a:pt x="616" y="435"/>
                          </a:lnTo>
                          <a:lnTo>
                            <a:pt x="610" y="416"/>
                          </a:lnTo>
                          <a:lnTo>
                            <a:pt x="608" y="401"/>
                          </a:lnTo>
                          <a:lnTo>
                            <a:pt x="604" y="384"/>
                          </a:lnTo>
                          <a:lnTo>
                            <a:pt x="601" y="367"/>
                          </a:lnTo>
                          <a:lnTo>
                            <a:pt x="595" y="350"/>
                          </a:lnTo>
                          <a:lnTo>
                            <a:pt x="589" y="335"/>
                          </a:lnTo>
                          <a:lnTo>
                            <a:pt x="587" y="317"/>
                          </a:lnTo>
                          <a:lnTo>
                            <a:pt x="582" y="302"/>
                          </a:lnTo>
                          <a:lnTo>
                            <a:pt x="574" y="285"/>
                          </a:lnTo>
                          <a:lnTo>
                            <a:pt x="570" y="272"/>
                          </a:lnTo>
                          <a:lnTo>
                            <a:pt x="566" y="259"/>
                          </a:lnTo>
                          <a:lnTo>
                            <a:pt x="561" y="245"/>
                          </a:lnTo>
                          <a:lnTo>
                            <a:pt x="555" y="230"/>
                          </a:lnTo>
                          <a:lnTo>
                            <a:pt x="549" y="215"/>
                          </a:lnTo>
                          <a:lnTo>
                            <a:pt x="542" y="202"/>
                          </a:lnTo>
                          <a:lnTo>
                            <a:pt x="536" y="188"/>
                          </a:lnTo>
                          <a:lnTo>
                            <a:pt x="528" y="175"/>
                          </a:lnTo>
                          <a:lnTo>
                            <a:pt x="523" y="164"/>
                          </a:lnTo>
                          <a:lnTo>
                            <a:pt x="517" y="150"/>
                          </a:lnTo>
                          <a:lnTo>
                            <a:pt x="509" y="143"/>
                          </a:lnTo>
                          <a:lnTo>
                            <a:pt x="502" y="127"/>
                          </a:lnTo>
                          <a:lnTo>
                            <a:pt x="496" y="118"/>
                          </a:lnTo>
                          <a:lnTo>
                            <a:pt x="488" y="106"/>
                          </a:lnTo>
                          <a:lnTo>
                            <a:pt x="483" y="99"/>
                          </a:lnTo>
                          <a:lnTo>
                            <a:pt x="473" y="89"/>
                          </a:lnTo>
                          <a:lnTo>
                            <a:pt x="468" y="80"/>
                          </a:lnTo>
                          <a:lnTo>
                            <a:pt x="462" y="70"/>
                          </a:lnTo>
                          <a:lnTo>
                            <a:pt x="454" y="63"/>
                          </a:lnTo>
                          <a:lnTo>
                            <a:pt x="439" y="48"/>
                          </a:lnTo>
                          <a:lnTo>
                            <a:pt x="424" y="34"/>
                          </a:lnTo>
                          <a:lnTo>
                            <a:pt x="409" y="23"/>
                          </a:lnTo>
                          <a:lnTo>
                            <a:pt x="393" y="15"/>
                          </a:lnTo>
                          <a:lnTo>
                            <a:pt x="376" y="6"/>
                          </a:lnTo>
                          <a:lnTo>
                            <a:pt x="359" y="2"/>
                          </a:lnTo>
                          <a:lnTo>
                            <a:pt x="342" y="0"/>
                          </a:lnTo>
                          <a:lnTo>
                            <a:pt x="327" y="0"/>
                          </a:lnTo>
                          <a:lnTo>
                            <a:pt x="317" y="0"/>
                          </a:lnTo>
                          <a:lnTo>
                            <a:pt x="308" y="0"/>
                          </a:lnTo>
                          <a:lnTo>
                            <a:pt x="300" y="0"/>
                          </a:lnTo>
                          <a:lnTo>
                            <a:pt x="291" y="2"/>
                          </a:lnTo>
                          <a:lnTo>
                            <a:pt x="274" y="6"/>
                          </a:lnTo>
                          <a:lnTo>
                            <a:pt x="258" y="15"/>
                          </a:lnTo>
                          <a:lnTo>
                            <a:pt x="241" y="23"/>
                          </a:lnTo>
                          <a:lnTo>
                            <a:pt x="226" y="34"/>
                          </a:lnTo>
                          <a:lnTo>
                            <a:pt x="213" y="48"/>
                          </a:lnTo>
                          <a:lnTo>
                            <a:pt x="198" y="63"/>
                          </a:lnTo>
                          <a:lnTo>
                            <a:pt x="188" y="70"/>
                          </a:lnTo>
                          <a:lnTo>
                            <a:pt x="180" y="80"/>
                          </a:lnTo>
                          <a:lnTo>
                            <a:pt x="173" y="89"/>
                          </a:lnTo>
                          <a:lnTo>
                            <a:pt x="167" y="99"/>
                          </a:lnTo>
                          <a:lnTo>
                            <a:pt x="160" y="106"/>
                          </a:lnTo>
                          <a:lnTo>
                            <a:pt x="152" y="118"/>
                          </a:lnTo>
                          <a:lnTo>
                            <a:pt x="144" y="127"/>
                          </a:lnTo>
                          <a:lnTo>
                            <a:pt x="140" y="143"/>
                          </a:lnTo>
                          <a:lnTo>
                            <a:pt x="133" y="150"/>
                          </a:lnTo>
                          <a:lnTo>
                            <a:pt x="127" y="164"/>
                          </a:lnTo>
                          <a:lnTo>
                            <a:pt x="121" y="175"/>
                          </a:lnTo>
                          <a:lnTo>
                            <a:pt x="116" y="188"/>
                          </a:lnTo>
                          <a:lnTo>
                            <a:pt x="110" y="202"/>
                          </a:lnTo>
                          <a:lnTo>
                            <a:pt x="104" y="215"/>
                          </a:lnTo>
                          <a:lnTo>
                            <a:pt x="99" y="230"/>
                          </a:lnTo>
                          <a:lnTo>
                            <a:pt x="93" y="245"/>
                          </a:lnTo>
                          <a:lnTo>
                            <a:pt x="89" y="259"/>
                          </a:lnTo>
                          <a:lnTo>
                            <a:pt x="82" y="272"/>
                          </a:lnTo>
                          <a:lnTo>
                            <a:pt x="76" y="285"/>
                          </a:lnTo>
                          <a:lnTo>
                            <a:pt x="74" y="302"/>
                          </a:lnTo>
                          <a:lnTo>
                            <a:pt x="68" y="317"/>
                          </a:lnTo>
                          <a:lnTo>
                            <a:pt x="63" y="335"/>
                          </a:lnTo>
                          <a:lnTo>
                            <a:pt x="57" y="350"/>
                          </a:lnTo>
                          <a:lnTo>
                            <a:pt x="53" y="367"/>
                          </a:lnTo>
                          <a:lnTo>
                            <a:pt x="49" y="384"/>
                          </a:lnTo>
                          <a:lnTo>
                            <a:pt x="44" y="401"/>
                          </a:lnTo>
                          <a:lnTo>
                            <a:pt x="40" y="416"/>
                          </a:lnTo>
                          <a:lnTo>
                            <a:pt x="38" y="435"/>
                          </a:lnTo>
                          <a:lnTo>
                            <a:pt x="34" y="452"/>
                          </a:lnTo>
                          <a:lnTo>
                            <a:pt x="30" y="471"/>
                          </a:lnTo>
                          <a:lnTo>
                            <a:pt x="26" y="490"/>
                          </a:lnTo>
                          <a:lnTo>
                            <a:pt x="25" y="509"/>
                          </a:lnTo>
                          <a:lnTo>
                            <a:pt x="21" y="528"/>
                          </a:lnTo>
                          <a:lnTo>
                            <a:pt x="17" y="549"/>
                          </a:lnTo>
                          <a:lnTo>
                            <a:pt x="13" y="568"/>
                          </a:lnTo>
                          <a:lnTo>
                            <a:pt x="13" y="587"/>
                          </a:lnTo>
                          <a:lnTo>
                            <a:pt x="9" y="605"/>
                          </a:lnTo>
                          <a:lnTo>
                            <a:pt x="7" y="625"/>
                          </a:lnTo>
                          <a:lnTo>
                            <a:pt x="4" y="646"/>
                          </a:lnTo>
                          <a:lnTo>
                            <a:pt x="4" y="669"/>
                          </a:lnTo>
                          <a:lnTo>
                            <a:pt x="2" y="688"/>
                          </a:lnTo>
                          <a:lnTo>
                            <a:pt x="2" y="711"/>
                          </a:lnTo>
                          <a:lnTo>
                            <a:pt x="0" y="730"/>
                          </a:lnTo>
                          <a:lnTo>
                            <a:pt x="0" y="751"/>
                          </a:lnTo>
                          <a:lnTo>
                            <a:pt x="0" y="772"/>
                          </a:lnTo>
                          <a:lnTo>
                            <a:pt x="0" y="795"/>
                          </a:lnTo>
                          <a:lnTo>
                            <a:pt x="0" y="816"/>
                          </a:lnTo>
                          <a:lnTo>
                            <a:pt x="0" y="838"/>
                          </a:lnTo>
                          <a:lnTo>
                            <a:pt x="0" y="859"/>
                          </a:lnTo>
                          <a:lnTo>
                            <a:pt x="0" y="880"/>
                          </a:lnTo>
                          <a:lnTo>
                            <a:pt x="0" y="901"/>
                          </a:lnTo>
                          <a:lnTo>
                            <a:pt x="0" y="924"/>
                          </a:lnTo>
                          <a:lnTo>
                            <a:pt x="0" y="943"/>
                          </a:lnTo>
                          <a:lnTo>
                            <a:pt x="2" y="964"/>
                          </a:lnTo>
                          <a:lnTo>
                            <a:pt x="2" y="985"/>
                          </a:lnTo>
                          <a:lnTo>
                            <a:pt x="4" y="1008"/>
                          </a:lnTo>
                          <a:lnTo>
                            <a:pt x="4" y="1027"/>
                          </a:lnTo>
                          <a:lnTo>
                            <a:pt x="7" y="1047"/>
                          </a:lnTo>
                          <a:lnTo>
                            <a:pt x="9" y="1068"/>
                          </a:lnTo>
                          <a:lnTo>
                            <a:pt x="13" y="1087"/>
                          </a:lnTo>
                          <a:lnTo>
                            <a:pt x="13" y="1106"/>
                          </a:lnTo>
                          <a:lnTo>
                            <a:pt x="17" y="1127"/>
                          </a:lnTo>
                          <a:lnTo>
                            <a:pt x="21" y="1146"/>
                          </a:lnTo>
                          <a:lnTo>
                            <a:pt x="25" y="1167"/>
                          </a:lnTo>
                          <a:lnTo>
                            <a:pt x="26" y="1184"/>
                          </a:lnTo>
                          <a:lnTo>
                            <a:pt x="30" y="1201"/>
                          </a:lnTo>
                          <a:lnTo>
                            <a:pt x="34" y="1219"/>
                          </a:lnTo>
                          <a:lnTo>
                            <a:pt x="38" y="1238"/>
                          </a:lnTo>
                          <a:lnTo>
                            <a:pt x="40" y="1255"/>
                          </a:lnTo>
                          <a:lnTo>
                            <a:pt x="44" y="1274"/>
                          </a:lnTo>
                          <a:lnTo>
                            <a:pt x="49" y="1291"/>
                          </a:lnTo>
                          <a:lnTo>
                            <a:pt x="53" y="1310"/>
                          </a:lnTo>
                          <a:lnTo>
                            <a:pt x="57" y="1325"/>
                          </a:lnTo>
                          <a:lnTo>
                            <a:pt x="63" y="1340"/>
                          </a:lnTo>
                          <a:lnTo>
                            <a:pt x="68" y="1355"/>
                          </a:lnTo>
                          <a:lnTo>
                            <a:pt x="74" y="1374"/>
                          </a:lnTo>
                          <a:lnTo>
                            <a:pt x="76" y="1388"/>
                          </a:lnTo>
                          <a:lnTo>
                            <a:pt x="82" y="1405"/>
                          </a:lnTo>
                          <a:lnTo>
                            <a:pt x="89" y="1418"/>
                          </a:lnTo>
                          <a:lnTo>
                            <a:pt x="93" y="1435"/>
                          </a:lnTo>
                          <a:lnTo>
                            <a:pt x="99" y="1447"/>
                          </a:lnTo>
                          <a:lnTo>
                            <a:pt x="104" y="1460"/>
                          </a:lnTo>
                          <a:lnTo>
                            <a:pt x="110" y="1475"/>
                          </a:lnTo>
                          <a:lnTo>
                            <a:pt x="116" y="1487"/>
                          </a:lnTo>
                          <a:lnTo>
                            <a:pt x="121" y="1496"/>
                          </a:lnTo>
                          <a:lnTo>
                            <a:pt x="127" y="1511"/>
                          </a:lnTo>
                          <a:lnTo>
                            <a:pt x="133" y="1523"/>
                          </a:lnTo>
                          <a:lnTo>
                            <a:pt x="140" y="1536"/>
                          </a:lnTo>
                          <a:lnTo>
                            <a:pt x="144" y="1547"/>
                          </a:lnTo>
                          <a:lnTo>
                            <a:pt x="152" y="1557"/>
                          </a:lnTo>
                          <a:lnTo>
                            <a:pt x="160" y="1566"/>
                          </a:lnTo>
                          <a:lnTo>
                            <a:pt x="167" y="1578"/>
                          </a:lnTo>
                          <a:lnTo>
                            <a:pt x="173" y="1585"/>
                          </a:lnTo>
                          <a:lnTo>
                            <a:pt x="180" y="1597"/>
                          </a:lnTo>
                          <a:lnTo>
                            <a:pt x="188" y="1604"/>
                          </a:lnTo>
                          <a:lnTo>
                            <a:pt x="198" y="1616"/>
                          </a:lnTo>
                          <a:lnTo>
                            <a:pt x="213" y="1627"/>
                          </a:lnTo>
                          <a:lnTo>
                            <a:pt x="226" y="1641"/>
                          </a:lnTo>
                          <a:lnTo>
                            <a:pt x="241" y="1654"/>
                          </a:lnTo>
                          <a:lnTo>
                            <a:pt x="258" y="1663"/>
                          </a:lnTo>
                          <a:lnTo>
                            <a:pt x="274" y="1671"/>
                          </a:lnTo>
                          <a:lnTo>
                            <a:pt x="291" y="1677"/>
                          </a:lnTo>
                          <a:lnTo>
                            <a:pt x="300" y="1677"/>
                          </a:lnTo>
                          <a:lnTo>
                            <a:pt x="308" y="1679"/>
                          </a:lnTo>
                          <a:lnTo>
                            <a:pt x="317" y="1679"/>
                          </a:lnTo>
                          <a:lnTo>
                            <a:pt x="327" y="1680"/>
                          </a:lnTo>
                          <a:lnTo>
                            <a:pt x="327" y="16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3" name="Freeform 33"/>
                    <p:cNvSpPr>
                      <a:spLocks/>
                    </p:cNvSpPr>
                    <p:nvPr>
                      <p:custDataLst>
                        <p:tags r:id="rId5"/>
                      </p:custDataLst>
                    </p:nvPr>
                  </p:nvSpPr>
                  <p:spPr bwMode="auto">
                    <a:xfrm>
                      <a:off x="10274301" y="8772525"/>
                      <a:ext cx="284163" cy="809625"/>
                    </a:xfrm>
                    <a:custGeom>
                      <a:avLst/>
                      <a:gdLst>
                        <a:gd name="T0" fmla="*/ 221 w 357"/>
                        <a:gd name="T1" fmla="*/ 1002 h 1019"/>
                        <a:gd name="T2" fmla="*/ 251 w 357"/>
                        <a:gd name="T3" fmla="*/ 967 h 1019"/>
                        <a:gd name="T4" fmla="*/ 281 w 357"/>
                        <a:gd name="T5" fmla="*/ 914 h 1019"/>
                        <a:gd name="T6" fmla="*/ 304 w 357"/>
                        <a:gd name="T7" fmla="*/ 859 h 1019"/>
                        <a:gd name="T8" fmla="*/ 316 w 357"/>
                        <a:gd name="T9" fmla="*/ 821 h 1019"/>
                        <a:gd name="T10" fmla="*/ 325 w 357"/>
                        <a:gd name="T11" fmla="*/ 781 h 1019"/>
                        <a:gd name="T12" fmla="*/ 335 w 357"/>
                        <a:gd name="T13" fmla="*/ 739 h 1019"/>
                        <a:gd name="T14" fmla="*/ 340 w 357"/>
                        <a:gd name="T15" fmla="*/ 694 h 1019"/>
                        <a:gd name="T16" fmla="*/ 348 w 357"/>
                        <a:gd name="T17" fmla="*/ 646 h 1019"/>
                        <a:gd name="T18" fmla="*/ 352 w 357"/>
                        <a:gd name="T19" fmla="*/ 597 h 1019"/>
                        <a:gd name="T20" fmla="*/ 356 w 357"/>
                        <a:gd name="T21" fmla="*/ 545 h 1019"/>
                        <a:gd name="T22" fmla="*/ 356 w 357"/>
                        <a:gd name="T23" fmla="*/ 496 h 1019"/>
                        <a:gd name="T24" fmla="*/ 354 w 357"/>
                        <a:gd name="T25" fmla="*/ 443 h 1019"/>
                        <a:gd name="T26" fmla="*/ 352 w 357"/>
                        <a:gd name="T27" fmla="*/ 393 h 1019"/>
                        <a:gd name="T28" fmla="*/ 344 w 357"/>
                        <a:gd name="T29" fmla="*/ 346 h 1019"/>
                        <a:gd name="T30" fmla="*/ 338 w 357"/>
                        <a:gd name="T31" fmla="*/ 300 h 1019"/>
                        <a:gd name="T32" fmla="*/ 331 w 357"/>
                        <a:gd name="T33" fmla="*/ 257 h 1019"/>
                        <a:gd name="T34" fmla="*/ 319 w 357"/>
                        <a:gd name="T35" fmla="*/ 215 h 1019"/>
                        <a:gd name="T36" fmla="*/ 310 w 357"/>
                        <a:gd name="T37" fmla="*/ 177 h 1019"/>
                        <a:gd name="T38" fmla="*/ 298 w 357"/>
                        <a:gd name="T39" fmla="*/ 141 h 1019"/>
                        <a:gd name="T40" fmla="*/ 281 w 357"/>
                        <a:gd name="T41" fmla="*/ 99 h 1019"/>
                        <a:gd name="T42" fmla="*/ 251 w 357"/>
                        <a:gd name="T43" fmla="*/ 49 h 1019"/>
                        <a:gd name="T44" fmla="*/ 221 w 357"/>
                        <a:gd name="T45" fmla="*/ 15 h 1019"/>
                        <a:gd name="T46" fmla="*/ 169 w 357"/>
                        <a:gd name="T47" fmla="*/ 0 h 1019"/>
                        <a:gd name="T48" fmla="*/ 131 w 357"/>
                        <a:gd name="T49" fmla="*/ 15 h 1019"/>
                        <a:gd name="T50" fmla="*/ 99 w 357"/>
                        <a:gd name="T51" fmla="*/ 49 h 1019"/>
                        <a:gd name="T52" fmla="*/ 67 w 357"/>
                        <a:gd name="T53" fmla="*/ 99 h 1019"/>
                        <a:gd name="T54" fmla="*/ 51 w 357"/>
                        <a:gd name="T55" fmla="*/ 141 h 1019"/>
                        <a:gd name="T56" fmla="*/ 40 w 357"/>
                        <a:gd name="T57" fmla="*/ 177 h 1019"/>
                        <a:gd name="T58" fmla="*/ 30 w 357"/>
                        <a:gd name="T59" fmla="*/ 215 h 1019"/>
                        <a:gd name="T60" fmla="*/ 21 w 357"/>
                        <a:gd name="T61" fmla="*/ 257 h 1019"/>
                        <a:gd name="T62" fmla="*/ 13 w 357"/>
                        <a:gd name="T63" fmla="*/ 300 h 1019"/>
                        <a:gd name="T64" fmla="*/ 6 w 357"/>
                        <a:gd name="T65" fmla="*/ 346 h 1019"/>
                        <a:gd name="T66" fmla="*/ 2 w 357"/>
                        <a:gd name="T67" fmla="*/ 393 h 1019"/>
                        <a:gd name="T68" fmla="*/ 0 w 357"/>
                        <a:gd name="T69" fmla="*/ 443 h 1019"/>
                        <a:gd name="T70" fmla="*/ 0 w 357"/>
                        <a:gd name="T71" fmla="*/ 496 h 1019"/>
                        <a:gd name="T72" fmla="*/ 0 w 357"/>
                        <a:gd name="T73" fmla="*/ 545 h 1019"/>
                        <a:gd name="T74" fmla="*/ 0 w 357"/>
                        <a:gd name="T75" fmla="*/ 597 h 1019"/>
                        <a:gd name="T76" fmla="*/ 4 w 357"/>
                        <a:gd name="T77" fmla="*/ 646 h 1019"/>
                        <a:gd name="T78" fmla="*/ 9 w 357"/>
                        <a:gd name="T79" fmla="*/ 694 h 1019"/>
                        <a:gd name="T80" fmla="*/ 15 w 357"/>
                        <a:gd name="T81" fmla="*/ 739 h 1019"/>
                        <a:gd name="T82" fmla="*/ 25 w 357"/>
                        <a:gd name="T83" fmla="*/ 781 h 1019"/>
                        <a:gd name="T84" fmla="*/ 34 w 357"/>
                        <a:gd name="T85" fmla="*/ 821 h 1019"/>
                        <a:gd name="T86" fmla="*/ 46 w 357"/>
                        <a:gd name="T87" fmla="*/ 859 h 1019"/>
                        <a:gd name="T88" fmla="*/ 67 w 357"/>
                        <a:gd name="T89" fmla="*/ 914 h 1019"/>
                        <a:gd name="T90" fmla="*/ 99 w 357"/>
                        <a:gd name="T91" fmla="*/ 967 h 1019"/>
                        <a:gd name="T92" fmla="*/ 131 w 357"/>
                        <a:gd name="T93" fmla="*/ 1002 h 1019"/>
                        <a:gd name="T94" fmla="*/ 169 w 357"/>
                        <a:gd name="T95" fmla="*/ 1017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1019">
                          <a:moveTo>
                            <a:pt x="179" y="1019"/>
                          </a:moveTo>
                          <a:lnTo>
                            <a:pt x="194" y="1015"/>
                          </a:lnTo>
                          <a:lnTo>
                            <a:pt x="211" y="1005"/>
                          </a:lnTo>
                          <a:lnTo>
                            <a:pt x="221" y="1002"/>
                          </a:lnTo>
                          <a:lnTo>
                            <a:pt x="228" y="994"/>
                          </a:lnTo>
                          <a:lnTo>
                            <a:pt x="236" y="986"/>
                          </a:lnTo>
                          <a:lnTo>
                            <a:pt x="245" y="977"/>
                          </a:lnTo>
                          <a:lnTo>
                            <a:pt x="251" y="967"/>
                          </a:lnTo>
                          <a:lnTo>
                            <a:pt x="260" y="954"/>
                          </a:lnTo>
                          <a:lnTo>
                            <a:pt x="266" y="943"/>
                          </a:lnTo>
                          <a:lnTo>
                            <a:pt x="276" y="929"/>
                          </a:lnTo>
                          <a:lnTo>
                            <a:pt x="281" y="914"/>
                          </a:lnTo>
                          <a:lnTo>
                            <a:pt x="289" y="899"/>
                          </a:lnTo>
                          <a:lnTo>
                            <a:pt x="297" y="884"/>
                          </a:lnTo>
                          <a:lnTo>
                            <a:pt x="302" y="867"/>
                          </a:lnTo>
                          <a:lnTo>
                            <a:pt x="304" y="859"/>
                          </a:lnTo>
                          <a:lnTo>
                            <a:pt x="308" y="848"/>
                          </a:lnTo>
                          <a:lnTo>
                            <a:pt x="310" y="840"/>
                          </a:lnTo>
                          <a:lnTo>
                            <a:pt x="314" y="829"/>
                          </a:lnTo>
                          <a:lnTo>
                            <a:pt x="316" y="821"/>
                          </a:lnTo>
                          <a:lnTo>
                            <a:pt x="318" y="810"/>
                          </a:lnTo>
                          <a:lnTo>
                            <a:pt x="319" y="802"/>
                          </a:lnTo>
                          <a:lnTo>
                            <a:pt x="323" y="793"/>
                          </a:lnTo>
                          <a:lnTo>
                            <a:pt x="325" y="781"/>
                          </a:lnTo>
                          <a:lnTo>
                            <a:pt x="329" y="770"/>
                          </a:lnTo>
                          <a:lnTo>
                            <a:pt x="331" y="758"/>
                          </a:lnTo>
                          <a:lnTo>
                            <a:pt x="335" y="749"/>
                          </a:lnTo>
                          <a:lnTo>
                            <a:pt x="335" y="739"/>
                          </a:lnTo>
                          <a:lnTo>
                            <a:pt x="337" y="726"/>
                          </a:lnTo>
                          <a:lnTo>
                            <a:pt x="338" y="717"/>
                          </a:lnTo>
                          <a:lnTo>
                            <a:pt x="340" y="705"/>
                          </a:lnTo>
                          <a:lnTo>
                            <a:pt x="340" y="694"/>
                          </a:lnTo>
                          <a:lnTo>
                            <a:pt x="342" y="684"/>
                          </a:lnTo>
                          <a:lnTo>
                            <a:pt x="344" y="669"/>
                          </a:lnTo>
                          <a:lnTo>
                            <a:pt x="346" y="660"/>
                          </a:lnTo>
                          <a:lnTo>
                            <a:pt x="348" y="646"/>
                          </a:lnTo>
                          <a:lnTo>
                            <a:pt x="350" y="635"/>
                          </a:lnTo>
                          <a:lnTo>
                            <a:pt x="352" y="621"/>
                          </a:lnTo>
                          <a:lnTo>
                            <a:pt x="352" y="612"/>
                          </a:lnTo>
                          <a:lnTo>
                            <a:pt x="352" y="597"/>
                          </a:lnTo>
                          <a:lnTo>
                            <a:pt x="354" y="585"/>
                          </a:lnTo>
                          <a:lnTo>
                            <a:pt x="354" y="572"/>
                          </a:lnTo>
                          <a:lnTo>
                            <a:pt x="356" y="561"/>
                          </a:lnTo>
                          <a:lnTo>
                            <a:pt x="356" y="545"/>
                          </a:lnTo>
                          <a:lnTo>
                            <a:pt x="356" y="536"/>
                          </a:lnTo>
                          <a:lnTo>
                            <a:pt x="356" y="523"/>
                          </a:lnTo>
                          <a:lnTo>
                            <a:pt x="357" y="509"/>
                          </a:lnTo>
                          <a:lnTo>
                            <a:pt x="356" y="496"/>
                          </a:lnTo>
                          <a:lnTo>
                            <a:pt x="356" y="483"/>
                          </a:lnTo>
                          <a:lnTo>
                            <a:pt x="356" y="471"/>
                          </a:lnTo>
                          <a:lnTo>
                            <a:pt x="356" y="458"/>
                          </a:lnTo>
                          <a:lnTo>
                            <a:pt x="354" y="443"/>
                          </a:lnTo>
                          <a:lnTo>
                            <a:pt x="354" y="431"/>
                          </a:lnTo>
                          <a:lnTo>
                            <a:pt x="352" y="418"/>
                          </a:lnTo>
                          <a:lnTo>
                            <a:pt x="352" y="407"/>
                          </a:lnTo>
                          <a:lnTo>
                            <a:pt x="352" y="393"/>
                          </a:lnTo>
                          <a:lnTo>
                            <a:pt x="350" y="382"/>
                          </a:lnTo>
                          <a:lnTo>
                            <a:pt x="348" y="369"/>
                          </a:lnTo>
                          <a:lnTo>
                            <a:pt x="346" y="359"/>
                          </a:lnTo>
                          <a:lnTo>
                            <a:pt x="344" y="346"/>
                          </a:lnTo>
                          <a:lnTo>
                            <a:pt x="342" y="334"/>
                          </a:lnTo>
                          <a:lnTo>
                            <a:pt x="340" y="321"/>
                          </a:lnTo>
                          <a:lnTo>
                            <a:pt x="340" y="312"/>
                          </a:lnTo>
                          <a:lnTo>
                            <a:pt x="338" y="300"/>
                          </a:lnTo>
                          <a:lnTo>
                            <a:pt x="337" y="289"/>
                          </a:lnTo>
                          <a:lnTo>
                            <a:pt x="335" y="276"/>
                          </a:lnTo>
                          <a:lnTo>
                            <a:pt x="335" y="266"/>
                          </a:lnTo>
                          <a:lnTo>
                            <a:pt x="331" y="257"/>
                          </a:lnTo>
                          <a:lnTo>
                            <a:pt x="329" y="243"/>
                          </a:lnTo>
                          <a:lnTo>
                            <a:pt x="325" y="236"/>
                          </a:lnTo>
                          <a:lnTo>
                            <a:pt x="323" y="224"/>
                          </a:lnTo>
                          <a:lnTo>
                            <a:pt x="319" y="215"/>
                          </a:lnTo>
                          <a:lnTo>
                            <a:pt x="318" y="205"/>
                          </a:lnTo>
                          <a:lnTo>
                            <a:pt x="316" y="196"/>
                          </a:lnTo>
                          <a:lnTo>
                            <a:pt x="314" y="186"/>
                          </a:lnTo>
                          <a:lnTo>
                            <a:pt x="310" y="177"/>
                          </a:lnTo>
                          <a:lnTo>
                            <a:pt x="308" y="167"/>
                          </a:lnTo>
                          <a:lnTo>
                            <a:pt x="304" y="158"/>
                          </a:lnTo>
                          <a:lnTo>
                            <a:pt x="302" y="152"/>
                          </a:lnTo>
                          <a:lnTo>
                            <a:pt x="298" y="141"/>
                          </a:lnTo>
                          <a:lnTo>
                            <a:pt x="297" y="133"/>
                          </a:lnTo>
                          <a:lnTo>
                            <a:pt x="293" y="123"/>
                          </a:lnTo>
                          <a:lnTo>
                            <a:pt x="289" y="116"/>
                          </a:lnTo>
                          <a:lnTo>
                            <a:pt x="281" y="99"/>
                          </a:lnTo>
                          <a:lnTo>
                            <a:pt x="276" y="85"/>
                          </a:lnTo>
                          <a:lnTo>
                            <a:pt x="266" y="72"/>
                          </a:lnTo>
                          <a:lnTo>
                            <a:pt x="260" y="61"/>
                          </a:lnTo>
                          <a:lnTo>
                            <a:pt x="251" y="49"/>
                          </a:lnTo>
                          <a:lnTo>
                            <a:pt x="245" y="40"/>
                          </a:lnTo>
                          <a:lnTo>
                            <a:pt x="236" y="30"/>
                          </a:lnTo>
                          <a:lnTo>
                            <a:pt x="228" y="23"/>
                          </a:lnTo>
                          <a:lnTo>
                            <a:pt x="221" y="15"/>
                          </a:lnTo>
                          <a:lnTo>
                            <a:pt x="211" y="9"/>
                          </a:lnTo>
                          <a:lnTo>
                            <a:pt x="194" y="2"/>
                          </a:lnTo>
                          <a:lnTo>
                            <a:pt x="179" y="0"/>
                          </a:lnTo>
                          <a:lnTo>
                            <a:pt x="169" y="0"/>
                          </a:lnTo>
                          <a:lnTo>
                            <a:pt x="160" y="2"/>
                          </a:lnTo>
                          <a:lnTo>
                            <a:pt x="150" y="6"/>
                          </a:lnTo>
                          <a:lnTo>
                            <a:pt x="141" y="9"/>
                          </a:lnTo>
                          <a:lnTo>
                            <a:pt x="131" y="15"/>
                          </a:lnTo>
                          <a:lnTo>
                            <a:pt x="122" y="23"/>
                          </a:lnTo>
                          <a:lnTo>
                            <a:pt x="116" y="30"/>
                          </a:lnTo>
                          <a:lnTo>
                            <a:pt x="106" y="40"/>
                          </a:lnTo>
                          <a:lnTo>
                            <a:pt x="99" y="49"/>
                          </a:lnTo>
                          <a:lnTo>
                            <a:pt x="89" y="61"/>
                          </a:lnTo>
                          <a:lnTo>
                            <a:pt x="82" y="72"/>
                          </a:lnTo>
                          <a:lnTo>
                            <a:pt x="76" y="85"/>
                          </a:lnTo>
                          <a:lnTo>
                            <a:pt x="67" y="99"/>
                          </a:lnTo>
                          <a:lnTo>
                            <a:pt x="63" y="116"/>
                          </a:lnTo>
                          <a:lnTo>
                            <a:pt x="59" y="123"/>
                          </a:lnTo>
                          <a:lnTo>
                            <a:pt x="55" y="133"/>
                          </a:lnTo>
                          <a:lnTo>
                            <a:pt x="51" y="141"/>
                          </a:lnTo>
                          <a:lnTo>
                            <a:pt x="49" y="152"/>
                          </a:lnTo>
                          <a:lnTo>
                            <a:pt x="46" y="158"/>
                          </a:lnTo>
                          <a:lnTo>
                            <a:pt x="44" y="167"/>
                          </a:lnTo>
                          <a:lnTo>
                            <a:pt x="40" y="177"/>
                          </a:lnTo>
                          <a:lnTo>
                            <a:pt x="38" y="186"/>
                          </a:lnTo>
                          <a:lnTo>
                            <a:pt x="34" y="196"/>
                          </a:lnTo>
                          <a:lnTo>
                            <a:pt x="32" y="205"/>
                          </a:lnTo>
                          <a:lnTo>
                            <a:pt x="30" y="215"/>
                          </a:lnTo>
                          <a:lnTo>
                            <a:pt x="29" y="224"/>
                          </a:lnTo>
                          <a:lnTo>
                            <a:pt x="25" y="236"/>
                          </a:lnTo>
                          <a:lnTo>
                            <a:pt x="23" y="243"/>
                          </a:lnTo>
                          <a:lnTo>
                            <a:pt x="21" y="257"/>
                          </a:lnTo>
                          <a:lnTo>
                            <a:pt x="19" y="266"/>
                          </a:lnTo>
                          <a:lnTo>
                            <a:pt x="15" y="276"/>
                          </a:lnTo>
                          <a:lnTo>
                            <a:pt x="15" y="289"/>
                          </a:lnTo>
                          <a:lnTo>
                            <a:pt x="13" y="300"/>
                          </a:lnTo>
                          <a:lnTo>
                            <a:pt x="13" y="312"/>
                          </a:lnTo>
                          <a:lnTo>
                            <a:pt x="9" y="321"/>
                          </a:lnTo>
                          <a:lnTo>
                            <a:pt x="8" y="334"/>
                          </a:lnTo>
                          <a:lnTo>
                            <a:pt x="6" y="346"/>
                          </a:lnTo>
                          <a:lnTo>
                            <a:pt x="6" y="359"/>
                          </a:lnTo>
                          <a:lnTo>
                            <a:pt x="4" y="369"/>
                          </a:lnTo>
                          <a:lnTo>
                            <a:pt x="2" y="382"/>
                          </a:lnTo>
                          <a:lnTo>
                            <a:pt x="2" y="393"/>
                          </a:lnTo>
                          <a:lnTo>
                            <a:pt x="2" y="407"/>
                          </a:lnTo>
                          <a:lnTo>
                            <a:pt x="0" y="418"/>
                          </a:lnTo>
                          <a:lnTo>
                            <a:pt x="0" y="431"/>
                          </a:lnTo>
                          <a:lnTo>
                            <a:pt x="0" y="443"/>
                          </a:lnTo>
                          <a:lnTo>
                            <a:pt x="0" y="458"/>
                          </a:lnTo>
                          <a:lnTo>
                            <a:pt x="0" y="471"/>
                          </a:lnTo>
                          <a:lnTo>
                            <a:pt x="0" y="483"/>
                          </a:lnTo>
                          <a:lnTo>
                            <a:pt x="0" y="496"/>
                          </a:lnTo>
                          <a:lnTo>
                            <a:pt x="0" y="509"/>
                          </a:lnTo>
                          <a:lnTo>
                            <a:pt x="0" y="523"/>
                          </a:lnTo>
                          <a:lnTo>
                            <a:pt x="0" y="536"/>
                          </a:lnTo>
                          <a:lnTo>
                            <a:pt x="0" y="545"/>
                          </a:lnTo>
                          <a:lnTo>
                            <a:pt x="0" y="561"/>
                          </a:lnTo>
                          <a:lnTo>
                            <a:pt x="0" y="572"/>
                          </a:lnTo>
                          <a:lnTo>
                            <a:pt x="0" y="585"/>
                          </a:lnTo>
                          <a:lnTo>
                            <a:pt x="0" y="597"/>
                          </a:lnTo>
                          <a:lnTo>
                            <a:pt x="2" y="612"/>
                          </a:lnTo>
                          <a:lnTo>
                            <a:pt x="2" y="621"/>
                          </a:lnTo>
                          <a:lnTo>
                            <a:pt x="2" y="635"/>
                          </a:lnTo>
                          <a:lnTo>
                            <a:pt x="4" y="646"/>
                          </a:lnTo>
                          <a:lnTo>
                            <a:pt x="6" y="660"/>
                          </a:lnTo>
                          <a:lnTo>
                            <a:pt x="6" y="669"/>
                          </a:lnTo>
                          <a:lnTo>
                            <a:pt x="8" y="684"/>
                          </a:lnTo>
                          <a:lnTo>
                            <a:pt x="9" y="694"/>
                          </a:lnTo>
                          <a:lnTo>
                            <a:pt x="13" y="705"/>
                          </a:lnTo>
                          <a:lnTo>
                            <a:pt x="13" y="717"/>
                          </a:lnTo>
                          <a:lnTo>
                            <a:pt x="15" y="726"/>
                          </a:lnTo>
                          <a:lnTo>
                            <a:pt x="15" y="739"/>
                          </a:lnTo>
                          <a:lnTo>
                            <a:pt x="19" y="749"/>
                          </a:lnTo>
                          <a:lnTo>
                            <a:pt x="21" y="758"/>
                          </a:lnTo>
                          <a:lnTo>
                            <a:pt x="23" y="770"/>
                          </a:lnTo>
                          <a:lnTo>
                            <a:pt x="25" y="781"/>
                          </a:lnTo>
                          <a:lnTo>
                            <a:pt x="29" y="793"/>
                          </a:lnTo>
                          <a:lnTo>
                            <a:pt x="30" y="802"/>
                          </a:lnTo>
                          <a:lnTo>
                            <a:pt x="32" y="810"/>
                          </a:lnTo>
                          <a:lnTo>
                            <a:pt x="34" y="821"/>
                          </a:lnTo>
                          <a:lnTo>
                            <a:pt x="38" y="829"/>
                          </a:lnTo>
                          <a:lnTo>
                            <a:pt x="40" y="840"/>
                          </a:lnTo>
                          <a:lnTo>
                            <a:pt x="44" y="848"/>
                          </a:lnTo>
                          <a:lnTo>
                            <a:pt x="46" y="859"/>
                          </a:lnTo>
                          <a:lnTo>
                            <a:pt x="49" y="867"/>
                          </a:lnTo>
                          <a:lnTo>
                            <a:pt x="55" y="884"/>
                          </a:lnTo>
                          <a:lnTo>
                            <a:pt x="63" y="899"/>
                          </a:lnTo>
                          <a:lnTo>
                            <a:pt x="67" y="914"/>
                          </a:lnTo>
                          <a:lnTo>
                            <a:pt x="76" y="929"/>
                          </a:lnTo>
                          <a:lnTo>
                            <a:pt x="82" y="943"/>
                          </a:lnTo>
                          <a:lnTo>
                            <a:pt x="89" y="954"/>
                          </a:lnTo>
                          <a:lnTo>
                            <a:pt x="99" y="967"/>
                          </a:lnTo>
                          <a:lnTo>
                            <a:pt x="106" y="977"/>
                          </a:lnTo>
                          <a:lnTo>
                            <a:pt x="116" y="986"/>
                          </a:lnTo>
                          <a:lnTo>
                            <a:pt x="122" y="994"/>
                          </a:lnTo>
                          <a:lnTo>
                            <a:pt x="131" y="1002"/>
                          </a:lnTo>
                          <a:lnTo>
                            <a:pt x="141" y="1005"/>
                          </a:lnTo>
                          <a:lnTo>
                            <a:pt x="150" y="1009"/>
                          </a:lnTo>
                          <a:lnTo>
                            <a:pt x="160" y="1015"/>
                          </a:lnTo>
                          <a:lnTo>
                            <a:pt x="169" y="1017"/>
                          </a:lnTo>
                          <a:lnTo>
                            <a:pt x="179" y="1019"/>
                          </a:lnTo>
                          <a:lnTo>
                            <a:pt x="179" y="1019"/>
                          </a:lnTo>
                          <a:close/>
                        </a:path>
                      </a:pathLst>
                    </a:custGeom>
                    <a:solidFill>
                      <a:schemeClr val="tx1"/>
                    </a:solidFill>
                    <a:ln w="9525">
                      <a:solidFill>
                        <a:schemeClr val="tx1"/>
                      </a:solidFill>
                      <a:round/>
                      <a:headEnd/>
                      <a:tailEnd/>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4" name="Freeform 34"/>
                    <p:cNvSpPr>
                      <a:spLocks/>
                    </p:cNvSpPr>
                    <p:nvPr>
                      <p:custDataLst>
                        <p:tags r:id="rId6"/>
                      </p:custDataLst>
                    </p:nvPr>
                  </p:nvSpPr>
                  <p:spPr bwMode="auto">
                    <a:xfrm>
                      <a:off x="10355263" y="9036050"/>
                      <a:ext cx="98425" cy="280988"/>
                    </a:xfrm>
                    <a:custGeom>
                      <a:avLst/>
                      <a:gdLst>
                        <a:gd name="T0" fmla="*/ 70 w 123"/>
                        <a:gd name="T1" fmla="*/ 349 h 353"/>
                        <a:gd name="T2" fmla="*/ 87 w 123"/>
                        <a:gd name="T3" fmla="*/ 330 h 353"/>
                        <a:gd name="T4" fmla="*/ 99 w 123"/>
                        <a:gd name="T5" fmla="*/ 311 h 353"/>
                        <a:gd name="T6" fmla="*/ 108 w 123"/>
                        <a:gd name="T7" fmla="*/ 287 h 353"/>
                        <a:gd name="T8" fmla="*/ 114 w 123"/>
                        <a:gd name="T9" fmla="*/ 258 h 353"/>
                        <a:gd name="T10" fmla="*/ 120 w 123"/>
                        <a:gd name="T11" fmla="*/ 228 h 353"/>
                        <a:gd name="T12" fmla="*/ 120 w 123"/>
                        <a:gd name="T13" fmla="*/ 201 h 353"/>
                        <a:gd name="T14" fmla="*/ 121 w 123"/>
                        <a:gd name="T15" fmla="*/ 184 h 353"/>
                        <a:gd name="T16" fmla="*/ 121 w 123"/>
                        <a:gd name="T17" fmla="*/ 167 h 353"/>
                        <a:gd name="T18" fmla="*/ 120 w 123"/>
                        <a:gd name="T19" fmla="*/ 148 h 353"/>
                        <a:gd name="T20" fmla="*/ 120 w 123"/>
                        <a:gd name="T21" fmla="*/ 121 h 353"/>
                        <a:gd name="T22" fmla="*/ 114 w 123"/>
                        <a:gd name="T23" fmla="*/ 89 h 353"/>
                        <a:gd name="T24" fmla="*/ 108 w 123"/>
                        <a:gd name="T25" fmla="*/ 62 h 353"/>
                        <a:gd name="T26" fmla="*/ 99 w 123"/>
                        <a:gd name="T27" fmla="*/ 38 h 353"/>
                        <a:gd name="T28" fmla="*/ 87 w 123"/>
                        <a:gd name="T29" fmla="*/ 19 h 353"/>
                        <a:gd name="T30" fmla="*/ 70 w 123"/>
                        <a:gd name="T31" fmla="*/ 3 h 353"/>
                        <a:gd name="T32" fmla="*/ 43 w 123"/>
                        <a:gd name="T33" fmla="*/ 3 h 353"/>
                        <a:gd name="T34" fmla="*/ 28 w 123"/>
                        <a:gd name="T35" fmla="*/ 19 h 353"/>
                        <a:gd name="T36" fmla="*/ 19 w 123"/>
                        <a:gd name="T37" fmla="*/ 38 h 353"/>
                        <a:gd name="T38" fmla="*/ 11 w 123"/>
                        <a:gd name="T39" fmla="*/ 62 h 353"/>
                        <a:gd name="T40" fmla="*/ 2 w 123"/>
                        <a:gd name="T41" fmla="*/ 89 h 353"/>
                        <a:gd name="T42" fmla="*/ 0 w 123"/>
                        <a:gd name="T43" fmla="*/ 121 h 353"/>
                        <a:gd name="T44" fmla="*/ 0 w 123"/>
                        <a:gd name="T45" fmla="*/ 148 h 353"/>
                        <a:gd name="T46" fmla="*/ 0 w 123"/>
                        <a:gd name="T47" fmla="*/ 167 h 353"/>
                        <a:gd name="T48" fmla="*/ 0 w 123"/>
                        <a:gd name="T49" fmla="*/ 184 h 353"/>
                        <a:gd name="T50" fmla="*/ 0 w 123"/>
                        <a:gd name="T51" fmla="*/ 201 h 353"/>
                        <a:gd name="T52" fmla="*/ 0 w 123"/>
                        <a:gd name="T53" fmla="*/ 228 h 353"/>
                        <a:gd name="T54" fmla="*/ 2 w 123"/>
                        <a:gd name="T55" fmla="*/ 258 h 353"/>
                        <a:gd name="T56" fmla="*/ 11 w 123"/>
                        <a:gd name="T57" fmla="*/ 287 h 353"/>
                        <a:gd name="T58" fmla="*/ 19 w 123"/>
                        <a:gd name="T59" fmla="*/ 311 h 353"/>
                        <a:gd name="T60" fmla="*/ 28 w 123"/>
                        <a:gd name="T61" fmla="*/ 330 h 353"/>
                        <a:gd name="T62" fmla="*/ 43 w 123"/>
                        <a:gd name="T63" fmla="*/ 349 h 353"/>
                        <a:gd name="T64" fmla="*/ 59 w 123"/>
                        <a:gd name="T65"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353">
                          <a:moveTo>
                            <a:pt x="59" y="353"/>
                          </a:moveTo>
                          <a:lnTo>
                            <a:pt x="70" y="349"/>
                          </a:lnTo>
                          <a:lnTo>
                            <a:pt x="82" y="338"/>
                          </a:lnTo>
                          <a:lnTo>
                            <a:pt x="87" y="330"/>
                          </a:lnTo>
                          <a:lnTo>
                            <a:pt x="93" y="321"/>
                          </a:lnTo>
                          <a:lnTo>
                            <a:pt x="99" y="311"/>
                          </a:lnTo>
                          <a:lnTo>
                            <a:pt x="104" y="302"/>
                          </a:lnTo>
                          <a:lnTo>
                            <a:pt x="108" y="287"/>
                          </a:lnTo>
                          <a:lnTo>
                            <a:pt x="110" y="273"/>
                          </a:lnTo>
                          <a:lnTo>
                            <a:pt x="114" y="258"/>
                          </a:lnTo>
                          <a:lnTo>
                            <a:pt x="118" y="245"/>
                          </a:lnTo>
                          <a:lnTo>
                            <a:pt x="120" y="228"/>
                          </a:lnTo>
                          <a:lnTo>
                            <a:pt x="120" y="211"/>
                          </a:lnTo>
                          <a:lnTo>
                            <a:pt x="120" y="201"/>
                          </a:lnTo>
                          <a:lnTo>
                            <a:pt x="121" y="194"/>
                          </a:lnTo>
                          <a:lnTo>
                            <a:pt x="121" y="184"/>
                          </a:lnTo>
                          <a:lnTo>
                            <a:pt x="123" y="176"/>
                          </a:lnTo>
                          <a:lnTo>
                            <a:pt x="121" y="167"/>
                          </a:lnTo>
                          <a:lnTo>
                            <a:pt x="121" y="157"/>
                          </a:lnTo>
                          <a:lnTo>
                            <a:pt x="120" y="148"/>
                          </a:lnTo>
                          <a:lnTo>
                            <a:pt x="120" y="138"/>
                          </a:lnTo>
                          <a:lnTo>
                            <a:pt x="120" y="121"/>
                          </a:lnTo>
                          <a:lnTo>
                            <a:pt x="118" y="106"/>
                          </a:lnTo>
                          <a:lnTo>
                            <a:pt x="114" y="89"/>
                          </a:lnTo>
                          <a:lnTo>
                            <a:pt x="110" y="76"/>
                          </a:lnTo>
                          <a:lnTo>
                            <a:pt x="108" y="62"/>
                          </a:lnTo>
                          <a:lnTo>
                            <a:pt x="104" y="51"/>
                          </a:lnTo>
                          <a:lnTo>
                            <a:pt x="99" y="38"/>
                          </a:lnTo>
                          <a:lnTo>
                            <a:pt x="93" y="28"/>
                          </a:lnTo>
                          <a:lnTo>
                            <a:pt x="87" y="19"/>
                          </a:lnTo>
                          <a:lnTo>
                            <a:pt x="82" y="13"/>
                          </a:lnTo>
                          <a:lnTo>
                            <a:pt x="70" y="3"/>
                          </a:lnTo>
                          <a:lnTo>
                            <a:pt x="59" y="0"/>
                          </a:lnTo>
                          <a:lnTo>
                            <a:pt x="43" y="3"/>
                          </a:lnTo>
                          <a:lnTo>
                            <a:pt x="36" y="13"/>
                          </a:lnTo>
                          <a:lnTo>
                            <a:pt x="28" y="19"/>
                          </a:lnTo>
                          <a:lnTo>
                            <a:pt x="23" y="28"/>
                          </a:lnTo>
                          <a:lnTo>
                            <a:pt x="19" y="38"/>
                          </a:lnTo>
                          <a:lnTo>
                            <a:pt x="17" y="51"/>
                          </a:lnTo>
                          <a:lnTo>
                            <a:pt x="11" y="62"/>
                          </a:lnTo>
                          <a:lnTo>
                            <a:pt x="5" y="76"/>
                          </a:lnTo>
                          <a:lnTo>
                            <a:pt x="2" y="89"/>
                          </a:lnTo>
                          <a:lnTo>
                            <a:pt x="2" y="106"/>
                          </a:lnTo>
                          <a:lnTo>
                            <a:pt x="0" y="121"/>
                          </a:lnTo>
                          <a:lnTo>
                            <a:pt x="0" y="138"/>
                          </a:lnTo>
                          <a:lnTo>
                            <a:pt x="0" y="148"/>
                          </a:lnTo>
                          <a:lnTo>
                            <a:pt x="0" y="157"/>
                          </a:lnTo>
                          <a:lnTo>
                            <a:pt x="0" y="167"/>
                          </a:lnTo>
                          <a:lnTo>
                            <a:pt x="0" y="176"/>
                          </a:lnTo>
                          <a:lnTo>
                            <a:pt x="0" y="184"/>
                          </a:lnTo>
                          <a:lnTo>
                            <a:pt x="0" y="194"/>
                          </a:lnTo>
                          <a:lnTo>
                            <a:pt x="0" y="201"/>
                          </a:lnTo>
                          <a:lnTo>
                            <a:pt x="0" y="211"/>
                          </a:lnTo>
                          <a:lnTo>
                            <a:pt x="0" y="228"/>
                          </a:lnTo>
                          <a:lnTo>
                            <a:pt x="2" y="245"/>
                          </a:lnTo>
                          <a:lnTo>
                            <a:pt x="2" y="258"/>
                          </a:lnTo>
                          <a:lnTo>
                            <a:pt x="5" y="273"/>
                          </a:lnTo>
                          <a:lnTo>
                            <a:pt x="11" y="287"/>
                          </a:lnTo>
                          <a:lnTo>
                            <a:pt x="17" y="302"/>
                          </a:lnTo>
                          <a:lnTo>
                            <a:pt x="19" y="311"/>
                          </a:lnTo>
                          <a:lnTo>
                            <a:pt x="23" y="321"/>
                          </a:lnTo>
                          <a:lnTo>
                            <a:pt x="28" y="330"/>
                          </a:lnTo>
                          <a:lnTo>
                            <a:pt x="36" y="338"/>
                          </a:lnTo>
                          <a:lnTo>
                            <a:pt x="43" y="349"/>
                          </a:lnTo>
                          <a:lnTo>
                            <a:pt x="59" y="353"/>
                          </a:lnTo>
                          <a:lnTo>
                            <a:pt x="59" y="3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67" name="Freeform 22"/>
                  <p:cNvSpPr>
                    <a:spLocks/>
                  </p:cNvSpPr>
                  <p:nvPr>
                    <p:custDataLst>
                      <p:tags r:id="rId2"/>
                    </p:custDataLst>
                  </p:nvPr>
                </p:nvSpPr>
                <p:spPr bwMode="auto">
                  <a:xfrm>
                    <a:off x="9431927" y="9036037"/>
                    <a:ext cx="1011768" cy="277281"/>
                  </a:xfrm>
                  <a:custGeom>
                    <a:avLst/>
                    <a:gdLst>
                      <a:gd name="T0" fmla="*/ 0 w 1911"/>
                      <a:gd name="T1" fmla="*/ 15 h 525"/>
                      <a:gd name="T2" fmla="*/ 191 w 1911"/>
                      <a:gd name="T3" fmla="*/ 266 h 525"/>
                      <a:gd name="T4" fmla="*/ 0 w 1911"/>
                      <a:gd name="T5" fmla="*/ 513 h 525"/>
                      <a:gd name="T6" fmla="*/ 462 w 1911"/>
                      <a:gd name="T7" fmla="*/ 513 h 525"/>
                      <a:gd name="T8" fmla="*/ 607 w 1911"/>
                      <a:gd name="T9" fmla="*/ 325 h 525"/>
                      <a:gd name="T10" fmla="*/ 1522 w 1911"/>
                      <a:gd name="T11" fmla="*/ 325 h 525"/>
                      <a:gd name="T12" fmla="*/ 1522 w 1911"/>
                      <a:gd name="T13" fmla="*/ 525 h 525"/>
                      <a:gd name="T14" fmla="*/ 1911 w 1911"/>
                      <a:gd name="T15" fmla="*/ 266 h 525"/>
                      <a:gd name="T16" fmla="*/ 1523 w 1911"/>
                      <a:gd name="T17" fmla="*/ 0 h 525"/>
                      <a:gd name="T18" fmla="*/ 1523 w 1911"/>
                      <a:gd name="T19" fmla="*/ 211 h 525"/>
                      <a:gd name="T20" fmla="*/ 639 w 1911"/>
                      <a:gd name="T21" fmla="*/ 211 h 525"/>
                      <a:gd name="T22" fmla="*/ 499 w 1911"/>
                      <a:gd name="T23" fmla="*/ 15 h 525"/>
                      <a:gd name="T24" fmla="*/ 0 w 1911"/>
                      <a:gd name="T25" fmla="*/ 15 h 525"/>
                      <a:gd name="T26" fmla="*/ 0 w 1911"/>
                      <a:gd name="T27" fmla="*/ 1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1" h="525">
                        <a:moveTo>
                          <a:pt x="0" y="15"/>
                        </a:moveTo>
                        <a:lnTo>
                          <a:pt x="191" y="266"/>
                        </a:lnTo>
                        <a:lnTo>
                          <a:pt x="0" y="513"/>
                        </a:lnTo>
                        <a:lnTo>
                          <a:pt x="462" y="513"/>
                        </a:lnTo>
                        <a:lnTo>
                          <a:pt x="607" y="325"/>
                        </a:lnTo>
                        <a:lnTo>
                          <a:pt x="1522" y="325"/>
                        </a:lnTo>
                        <a:lnTo>
                          <a:pt x="1522" y="525"/>
                        </a:lnTo>
                        <a:lnTo>
                          <a:pt x="1911" y="266"/>
                        </a:lnTo>
                        <a:lnTo>
                          <a:pt x="1523" y="0"/>
                        </a:lnTo>
                        <a:lnTo>
                          <a:pt x="1523" y="211"/>
                        </a:lnTo>
                        <a:lnTo>
                          <a:pt x="639" y="211"/>
                        </a:lnTo>
                        <a:lnTo>
                          <a:pt x="499" y="15"/>
                        </a:lnTo>
                        <a:lnTo>
                          <a:pt x="0" y="15"/>
                        </a:lnTo>
                        <a:lnTo>
                          <a:pt x="0"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grpSp>
          <p:grpSp>
            <p:nvGrpSpPr>
              <p:cNvPr id="75" name="Group 74"/>
              <p:cNvGrpSpPr/>
              <p:nvPr/>
            </p:nvGrpSpPr>
            <p:grpSpPr>
              <a:xfrm>
                <a:off x="8082836" y="3443069"/>
                <a:ext cx="1690652" cy="2489763"/>
                <a:chOff x="8082836" y="3313303"/>
                <a:chExt cx="1690652" cy="2489763"/>
              </a:xfrm>
            </p:grpSpPr>
            <p:sp>
              <p:nvSpPr>
                <p:cNvPr id="53" name="TextBox 52"/>
                <p:cNvSpPr txBox="1"/>
                <p:nvPr/>
              </p:nvSpPr>
              <p:spPr>
                <a:xfrm>
                  <a:off x="8288315" y="4400765"/>
                  <a:ext cx="1485173" cy="1402301"/>
                </a:xfrm>
                <a:prstGeom prst="rect">
                  <a:avLst/>
                </a:prstGeom>
                <a:noFill/>
              </p:spPr>
              <p:txBody>
                <a:bodyPr wrap="square" rtlCol="0">
                  <a:spAutoFit/>
                </a:bodyPr>
                <a:lstStyle/>
                <a:p>
                  <a:pPr defTabSz="913298" fontAlgn="base">
                    <a:lnSpc>
                      <a:spcPts val="2450"/>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Expand</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REST APIs</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endPar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7" name="Picture 5" descr="\\MAGNUM\Projects\Microsoft\Cloud Power FY12\Design\ICONS_PNG\Increase.png"/>
                <p:cNvPicPr>
                  <a:picLocks noChangeAspect="1" noChangeArrowheads="1"/>
                </p:cNvPicPr>
                <p:nvPr/>
              </p:nvPicPr>
              <p:blipFill>
                <a:blip r:embed="rId11" cstate="print">
                  <a:lum bright="100000"/>
                </a:blip>
                <a:srcRect/>
                <a:stretch>
                  <a:fillRect/>
                </a:stretch>
              </p:blipFill>
              <p:spPr bwMode="auto">
                <a:xfrm>
                  <a:off x="8082836" y="3313303"/>
                  <a:ext cx="1218766" cy="1295726"/>
                </a:xfrm>
                <a:prstGeom prst="rect">
                  <a:avLst/>
                </a:prstGeom>
                <a:noFill/>
              </p:spPr>
            </p:pic>
          </p:grpSp>
        </p:grpSp>
        <p:grpSp>
          <p:nvGrpSpPr>
            <p:cNvPr id="81" name="Group 23"/>
            <p:cNvGrpSpPr>
              <a:grpSpLocks noChangeAspect="1"/>
            </p:cNvGrpSpPr>
            <p:nvPr/>
          </p:nvGrpSpPr>
          <p:grpSpPr bwMode="auto">
            <a:xfrm>
              <a:off x="11295381" y="5754381"/>
              <a:ext cx="494700" cy="558396"/>
              <a:chOff x="3485" y="1766"/>
              <a:chExt cx="699" cy="789"/>
            </a:xfrm>
            <a:solidFill>
              <a:schemeClr val="tx1"/>
            </a:solidFill>
          </p:grpSpPr>
          <p:sp>
            <p:nvSpPr>
              <p:cNvPr id="82"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3"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58" name="Group 57"/>
          <p:cNvGrpSpPr/>
          <p:nvPr/>
        </p:nvGrpSpPr>
        <p:grpSpPr>
          <a:xfrm>
            <a:off x="4137606" y="1175538"/>
            <a:ext cx="3979071" cy="5437027"/>
            <a:chOff x="4221673" y="1198015"/>
            <a:chExt cx="4059916" cy="5547495"/>
          </a:xfrm>
        </p:grpSpPr>
        <p:sp>
          <p:nvSpPr>
            <p:cNvPr id="92" name="Rectangle 91"/>
            <p:cNvSpPr/>
            <p:nvPr/>
          </p:nvSpPr>
          <p:spPr bwMode="auto">
            <a:xfrm>
              <a:off x="4221673" y="1198015"/>
              <a:ext cx="3928399"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FY14</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8" name="Group 7"/>
            <p:cNvGrpSpPr/>
            <p:nvPr/>
          </p:nvGrpSpPr>
          <p:grpSpPr>
            <a:xfrm>
              <a:off x="4260492" y="4096140"/>
              <a:ext cx="3063365" cy="2126974"/>
              <a:chOff x="4300027" y="3735897"/>
              <a:chExt cx="3063365" cy="2126974"/>
            </a:xfrm>
          </p:grpSpPr>
          <p:sp>
            <p:nvSpPr>
              <p:cNvPr id="6" name="TextBox 5"/>
              <p:cNvSpPr txBox="1"/>
              <p:nvPr/>
            </p:nvSpPr>
            <p:spPr>
              <a:xfrm>
                <a:off x="4300027" y="3735897"/>
                <a:ext cx="2129860"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142+</a:t>
                </a:r>
              </a:p>
            </p:txBody>
          </p:sp>
          <p:sp>
            <p:nvSpPr>
              <p:cNvPr id="7" name="TextBox 6"/>
              <p:cNvSpPr txBox="1"/>
              <p:nvPr/>
            </p:nvSpPr>
            <p:spPr>
              <a:xfrm>
                <a:off x="4399451" y="4467104"/>
                <a:ext cx="2963941" cy="1395767"/>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New </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markets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opening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March 2013</a:t>
                </a:r>
              </a:p>
            </p:txBody>
          </p:sp>
        </p:grpSp>
        <p:grpSp>
          <p:nvGrpSpPr>
            <p:cNvPr id="21" name="Group 20"/>
            <p:cNvGrpSpPr/>
            <p:nvPr/>
          </p:nvGrpSpPr>
          <p:grpSpPr>
            <a:xfrm>
              <a:off x="4400570" y="2188123"/>
              <a:ext cx="1938741" cy="1059225"/>
              <a:chOff x="4400570" y="2188123"/>
              <a:chExt cx="1938741" cy="1059225"/>
            </a:xfrm>
          </p:grpSpPr>
          <p:sp>
            <p:nvSpPr>
              <p:cNvPr id="11" name="TextBox 10"/>
              <p:cNvSpPr txBox="1"/>
              <p:nvPr/>
            </p:nvSpPr>
            <p:spPr>
              <a:xfrm>
                <a:off x="5061719" y="2388673"/>
                <a:ext cx="122864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1200 </a:t>
                </a:r>
              </a:p>
            </p:txBody>
          </p:sp>
          <p:sp>
            <p:nvSpPr>
              <p:cNvPr id="12" name="TextBox 11"/>
              <p:cNvSpPr txBox="1"/>
              <p:nvPr/>
            </p:nvSpPr>
            <p:spPr>
              <a:xfrm>
                <a:off x="5089580" y="2188123"/>
                <a:ext cx="728289" cy="375487"/>
              </a:xfrm>
              <a:prstGeom prst="rect">
                <a:avLst/>
              </a:prstGeom>
              <a:noFill/>
            </p:spPr>
            <p:txBody>
              <a:bodyPr wrap="square" rtlCol="0">
                <a:spAutoFit/>
              </a:bodyPr>
              <a:lstStyle/>
              <a:p>
                <a:pPr defTabSz="913914"/>
                <a:r>
                  <a:rPr lang="en-US" sz="1803" dirty="0">
                    <a:solidFill>
                      <a:srgbClr val="FFFFFF"/>
                    </a:solidFill>
                    <a:latin typeface="Segoe UI Semilight" panose="020B0402040204020203" pitchFamily="34" charset="0"/>
                    <a:cs typeface="Segoe UI Semilight" panose="020B0402040204020203" pitchFamily="34" charset="0"/>
                  </a:rPr>
                  <a:t>Over </a:t>
                </a:r>
              </a:p>
            </p:txBody>
          </p:sp>
          <p:pic>
            <p:nvPicPr>
              <p:cNvPr id="13" name="Picture 12"/>
              <p:cNvPicPr>
                <a:picLocks noChangeAspect="1"/>
              </p:cNvPicPr>
              <p:nvPr/>
            </p:nvPicPr>
            <p:blipFill>
              <a:blip r:embed="rId12">
                <a:biLevel thresh="25000"/>
              </a:blip>
              <a:stretch>
                <a:fillRect/>
              </a:stretch>
            </p:blipFill>
            <p:spPr>
              <a:xfrm>
                <a:off x="4400570" y="2298849"/>
                <a:ext cx="689118" cy="836941"/>
              </a:xfrm>
              <a:prstGeom prst="rect">
                <a:avLst/>
              </a:prstGeom>
            </p:spPr>
          </p:pic>
          <p:sp>
            <p:nvSpPr>
              <p:cNvPr id="14" name="TextBox 13"/>
              <p:cNvSpPr txBox="1"/>
              <p:nvPr/>
            </p:nvSpPr>
            <p:spPr>
              <a:xfrm>
                <a:off x="5092454" y="2785683"/>
                <a:ext cx="1246857" cy="461665"/>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p>
            </p:txBody>
          </p:sp>
        </p:grpSp>
        <p:grpSp>
          <p:nvGrpSpPr>
            <p:cNvPr id="5" name="Group 4"/>
            <p:cNvGrpSpPr/>
            <p:nvPr/>
          </p:nvGrpSpPr>
          <p:grpSpPr>
            <a:xfrm>
              <a:off x="5722087" y="3252981"/>
              <a:ext cx="2559502" cy="1664627"/>
              <a:chOff x="5805083" y="1894931"/>
              <a:chExt cx="2559502" cy="1664627"/>
            </a:xfrm>
          </p:grpSpPr>
          <p:sp>
            <p:nvSpPr>
              <p:cNvPr id="16" name="TextBox 15"/>
              <p:cNvSpPr txBox="1"/>
              <p:nvPr/>
            </p:nvSpPr>
            <p:spPr>
              <a:xfrm>
                <a:off x="5805083" y="2589313"/>
                <a:ext cx="255950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  millions</a:t>
                </a:r>
              </a:p>
            </p:txBody>
          </p:sp>
          <p:sp>
            <p:nvSpPr>
              <p:cNvPr id="17" name="TextBox 16"/>
              <p:cNvSpPr txBox="1"/>
              <p:nvPr/>
            </p:nvSpPr>
            <p:spPr>
              <a:xfrm>
                <a:off x="6949986" y="2359511"/>
                <a:ext cx="1200085" cy="382178"/>
              </a:xfrm>
              <a:prstGeom prst="rect">
                <a:avLst/>
              </a:prstGeom>
              <a:noFill/>
            </p:spPr>
            <p:txBody>
              <a:bodyPr wrap="square" rtlCol="0">
                <a:spAutoFit/>
              </a:bodyPr>
              <a:lstStyle/>
              <a:p>
                <a:pPr defTabSz="913914"/>
                <a:r>
                  <a:rPr lang="en-US" sz="1798" dirty="0">
                    <a:solidFill>
                      <a:srgbClr val="FFFFFF"/>
                    </a:solidFill>
                    <a:latin typeface="Segoe UI Semilight" panose="020B0402040204020203" pitchFamily="34" charset="0"/>
                    <a:cs typeface="Segoe UI Semilight" panose="020B0402040204020203" pitchFamily="34" charset="0"/>
                  </a:rPr>
                  <a:t>with over </a:t>
                </a:r>
              </a:p>
            </p:txBody>
          </p:sp>
          <p:sp>
            <p:nvSpPr>
              <p:cNvPr id="18" name="TextBox 17"/>
              <p:cNvSpPr txBox="1"/>
              <p:nvPr/>
            </p:nvSpPr>
            <p:spPr>
              <a:xfrm>
                <a:off x="6148164" y="3081312"/>
                <a:ext cx="1763622" cy="478246"/>
              </a:xfrm>
              <a:prstGeom prst="rect">
                <a:avLst/>
              </a:prstGeom>
              <a:noFill/>
            </p:spPr>
            <p:txBody>
              <a:bodyPr wrap="square" rtlCol="0">
                <a:spAutoFit/>
              </a:bodyPr>
              <a:lstStyle/>
              <a:p>
                <a:pPr defTabSz="913914"/>
                <a:r>
                  <a:rPr lang="en-US" sz="2398" dirty="0">
                    <a:solidFill>
                      <a:srgbClr val="FFFFFF"/>
                    </a:solidFill>
                    <a:latin typeface="Segoe UI Semibold" panose="020B0702040204020203" pitchFamily="34" charset="0"/>
                    <a:cs typeface="Segoe UI Semibold" panose="020B0702040204020203" pitchFamily="34" charset="0"/>
                  </a:rPr>
                  <a:t>installs</a:t>
                </a:r>
              </a:p>
            </p:txBody>
          </p:sp>
          <p:pic>
            <p:nvPicPr>
              <p:cNvPr id="19" name="Picture 18"/>
              <p:cNvPicPr>
                <a:picLocks noChangeAspect="1"/>
              </p:cNvPicPr>
              <p:nvPr/>
            </p:nvPicPr>
            <p:blipFill>
              <a:blip r:embed="rId13">
                <a:biLevel thresh="25000"/>
              </a:blip>
              <a:stretch>
                <a:fillRect/>
              </a:stretch>
            </p:blipFill>
            <p:spPr>
              <a:xfrm>
                <a:off x="6260246" y="1894931"/>
                <a:ext cx="894735" cy="768555"/>
              </a:xfrm>
              <a:prstGeom prst="rect">
                <a:avLst/>
              </a:prstGeom>
            </p:spPr>
          </p:pic>
        </p:grpSp>
        <p:grpSp>
          <p:nvGrpSpPr>
            <p:cNvPr id="9" name="Group 8"/>
            <p:cNvGrpSpPr/>
            <p:nvPr/>
          </p:nvGrpSpPr>
          <p:grpSpPr>
            <a:xfrm>
              <a:off x="6580654" y="2126951"/>
              <a:ext cx="1454668" cy="744050"/>
              <a:chOff x="4514274" y="2817402"/>
              <a:chExt cx="1454668" cy="744050"/>
            </a:xfrm>
          </p:grpSpPr>
          <p:sp>
            <p:nvSpPr>
              <p:cNvPr id="20" name="TextBox 19"/>
              <p:cNvSpPr txBox="1"/>
              <p:nvPr/>
            </p:nvSpPr>
            <p:spPr>
              <a:xfrm>
                <a:off x="5071223" y="2817402"/>
                <a:ext cx="897719" cy="744050"/>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r>
                  <a:rPr lang="en-US" sz="1798" dirty="0">
                    <a:solidFill>
                      <a:srgbClr val="FFFFFF"/>
                    </a:solidFill>
                    <a:latin typeface="Segoe UI Semilight" panose="020B0402040204020203" pitchFamily="34" charset="0"/>
                    <a:cs typeface="Segoe UI Semilight" panose="020B0402040204020203" pitchFamily="34" charset="0"/>
                  </a:rPr>
                  <a:t/>
                </a:r>
                <a:br>
                  <a:rPr lang="en-US" sz="1798" dirty="0">
                    <a:solidFill>
                      <a:srgbClr val="FFFFFF"/>
                    </a:solidFill>
                    <a:latin typeface="Segoe UI Semilight" panose="020B0402040204020203" pitchFamily="34" charset="0"/>
                    <a:cs typeface="Segoe UI Semilight" panose="020B0402040204020203" pitchFamily="34" charset="0"/>
                  </a:rPr>
                </a:br>
                <a:r>
                  <a:rPr lang="en-US" sz="1798" dirty="0">
                    <a:solidFill>
                      <a:srgbClr val="FFFFFF"/>
                    </a:solidFill>
                    <a:latin typeface="Segoe UI Semilight" panose="020B0402040204020203" pitchFamily="34" charset="0"/>
                    <a:cs typeface="Segoe UI Semilight" panose="020B0402040204020203" pitchFamily="34" charset="0"/>
                  </a:rPr>
                  <a:t>paid</a:t>
                </a:r>
              </a:p>
            </p:txBody>
          </p:sp>
          <p:pic>
            <p:nvPicPr>
              <p:cNvPr id="23" name="Picture 22"/>
              <p:cNvPicPr>
                <a:picLocks noChangeAspect="1"/>
              </p:cNvPicPr>
              <p:nvPr/>
            </p:nvPicPr>
            <p:blipFill>
              <a:blip r:embed="rId14">
                <a:biLevel thresh="25000"/>
              </a:blip>
              <a:stretch>
                <a:fillRect/>
              </a:stretch>
            </p:blipFill>
            <p:spPr>
              <a:xfrm>
                <a:off x="4514274" y="2937049"/>
                <a:ext cx="550606" cy="539135"/>
              </a:xfrm>
              <a:prstGeom prst="rect">
                <a:avLst/>
              </a:prstGeom>
            </p:spPr>
          </p:pic>
        </p:grpSp>
        <p:grpSp>
          <p:nvGrpSpPr>
            <p:cNvPr id="4" name="Group 3"/>
            <p:cNvGrpSpPr/>
            <p:nvPr/>
          </p:nvGrpSpPr>
          <p:grpSpPr>
            <a:xfrm>
              <a:off x="6085550" y="5094091"/>
              <a:ext cx="2072084" cy="1651419"/>
              <a:chOff x="5561974" y="5196604"/>
              <a:chExt cx="2072084" cy="1651419"/>
            </a:xfrm>
          </p:grpSpPr>
          <p:sp>
            <p:nvSpPr>
              <p:cNvPr id="24" name="TextBox 23"/>
              <p:cNvSpPr txBox="1"/>
              <p:nvPr/>
            </p:nvSpPr>
            <p:spPr>
              <a:xfrm>
                <a:off x="5565235" y="5196604"/>
                <a:ext cx="1965692"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400+</a:t>
                </a:r>
              </a:p>
            </p:txBody>
          </p:sp>
          <p:sp>
            <p:nvSpPr>
              <p:cNvPr id="25" name="TextBox 24"/>
              <p:cNvSpPr txBox="1"/>
              <p:nvPr/>
            </p:nvSpPr>
            <p:spPr>
              <a:xfrm>
                <a:off x="5561974" y="5918475"/>
                <a:ext cx="2072084" cy="929548"/>
              </a:xfrm>
              <a:prstGeom prst="rect">
                <a:avLst/>
              </a:prstGeom>
              <a:noFill/>
            </p:spPr>
            <p:txBody>
              <a:bodyPr wrap="square" rtlCol="0">
                <a:spAutoFit/>
              </a:bodyPr>
              <a:lstStyle/>
              <a:p>
                <a:pPr defTabSz="913914"/>
                <a:r>
                  <a:rPr lang="en-US" sz="196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Petabytes of data </a:t>
                </a:r>
                <a:r>
                  <a:rPr lang="en-US" sz="1798" dirty="0">
                    <a:solidFill>
                      <a:srgbClr val="FFFFFF"/>
                    </a:solidFill>
                    <a:latin typeface="Segoe UI Semilight" panose="020B0402040204020203" pitchFamily="34" charset="0"/>
                    <a:cs typeface="Segoe UI Semilight" panose="020B0402040204020203" pitchFamily="34" charset="0"/>
                  </a:rPr>
                  <a:t>in Office 365</a:t>
                </a:r>
                <a:br>
                  <a:rPr lang="en-US" sz="1798" dirty="0">
                    <a:solidFill>
                      <a:srgbClr val="FFFFFF"/>
                    </a:solidFill>
                    <a:latin typeface="Segoe UI Semilight" panose="020B0402040204020203" pitchFamily="34" charset="0"/>
                    <a:cs typeface="Segoe UI Semilight" panose="020B0402040204020203" pitchFamily="34" charset="0"/>
                  </a:rPr>
                </a:br>
                <a:r>
                  <a:rPr lang="en-US" sz="1200" dirty="0">
                    <a:solidFill>
                      <a:srgbClr val="FFFFFF"/>
                    </a:solidFill>
                    <a:latin typeface="Segoe UI Semilight" panose="020B0402040204020203" pitchFamily="34" charset="0"/>
                    <a:cs typeface="Segoe UI Semilight" panose="020B0402040204020203" pitchFamily="34" charset="0"/>
                  </a:rPr>
                  <a:t>(March 2014)</a:t>
                </a:r>
                <a:endParaRPr lang="en-US" sz="1798" dirty="0">
                  <a:solidFill>
                    <a:srgbClr val="FFFFFF"/>
                  </a:solidFill>
                  <a:latin typeface="Segoe UI Semilight" panose="020B0402040204020203" pitchFamily="34" charset="0"/>
                  <a:cs typeface="Segoe UI Semilight" panose="020B0402040204020203" pitchFamily="34" charset="0"/>
                </a:endParaRPr>
              </a:p>
            </p:txBody>
          </p:sp>
        </p:grpSp>
        <p:sp>
          <p:nvSpPr>
            <p:cNvPr id="45" name="Pentagon 44"/>
            <p:cNvSpPr/>
            <p:nvPr/>
          </p:nvSpPr>
          <p:spPr bwMode="auto">
            <a:xfrm>
              <a:off x="4221673"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Momentum</a:t>
              </a:r>
            </a:p>
          </p:txBody>
        </p:sp>
      </p:grpSp>
      <p:sp>
        <p:nvSpPr>
          <p:cNvPr id="2" name="Text Placeholder 1"/>
          <p:cNvSpPr>
            <a:spLocks noGrp="1"/>
          </p:cNvSpPr>
          <p:nvPr>
            <p:ph type="body" sz="quarter" idx="10"/>
          </p:nvPr>
        </p:nvSpPr>
        <p:spPr>
          <a:xfrm>
            <a:off x="269169" y="1189177"/>
            <a:ext cx="11650488" cy="727571"/>
          </a:xfrm>
        </p:spPr>
        <p:txBody>
          <a:bodyPr/>
          <a:lstStyle/>
          <a:p>
            <a:endParaRPr lang="en-US" dirty="0"/>
          </a:p>
        </p:txBody>
      </p:sp>
      <p:sp>
        <p:nvSpPr>
          <p:cNvPr id="48" name="Title 1"/>
          <p:cNvSpPr>
            <a:spLocks noGrp="1"/>
          </p:cNvSpPr>
          <p:nvPr>
            <p:ph type="title"/>
          </p:nvPr>
        </p:nvSpPr>
        <p:spPr/>
        <p:txBody>
          <a:bodyPr/>
          <a:lstStyle/>
          <a:p>
            <a:r>
              <a:rPr lang="en-US" dirty="0" smtClean="0"/>
              <a:t>Where are we?</a:t>
            </a:r>
            <a:endParaRPr lang="en-US" dirty="0"/>
          </a:p>
        </p:txBody>
      </p:sp>
      <p:grpSp>
        <p:nvGrpSpPr>
          <p:cNvPr id="56" name="Group 55"/>
          <p:cNvGrpSpPr/>
          <p:nvPr/>
        </p:nvGrpSpPr>
        <p:grpSpPr>
          <a:xfrm>
            <a:off x="273403" y="1175538"/>
            <a:ext cx="3816227" cy="5330841"/>
            <a:chOff x="278957" y="1198015"/>
            <a:chExt cx="3893764" cy="5439152"/>
          </a:xfrm>
        </p:grpSpPr>
        <p:sp>
          <p:nvSpPr>
            <p:cNvPr id="60" name="Rectangle 59"/>
            <p:cNvSpPr/>
            <p:nvPr/>
          </p:nvSpPr>
          <p:spPr bwMode="auto">
            <a:xfrm>
              <a:off x="278957" y="1198015"/>
              <a:ext cx="3893764"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FY13</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3" name="Group 2"/>
            <p:cNvGrpSpPr/>
            <p:nvPr/>
          </p:nvGrpSpPr>
          <p:grpSpPr>
            <a:xfrm>
              <a:off x="393801" y="3411025"/>
              <a:ext cx="3400878" cy="1682857"/>
              <a:chOff x="628773" y="3413288"/>
              <a:chExt cx="3400878" cy="1682857"/>
            </a:xfrm>
          </p:grpSpPr>
          <p:sp>
            <p:nvSpPr>
              <p:cNvPr id="29" name="TextBox 28"/>
              <p:cNvSpPr txBox="1"/>
              <p:nvPr/>
            </p:nvSpPr>
            <p:spPr>
              <a:xfrm>
                <a:off x="628773" y="3496383"/>
                <a:ext cx="3400878" cy="958191"/>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3,400,000</a:t>
                </a:r>
              </a:p>
            </p:txBody>
          </p:sp>
          <p:sp>
            <p:nvSpPr>
              <p:cNvPr id="30" name="TextBox 29"/>
              <p:cNvSpPr txBox="1"/>
              <p:nvPr/>
            </p:nvSpPr>
            <p:spPr>
              <a:xfrm>
                <a:off x="669822" y="3413288"/>
                <a:ext cx="2097812" cy="318286"/>
              </a:xfrm>
              <a:prstGeom prst="rect">
                <a:avLst/>
              </a:prstGeom>
              <a:noFill/>
            </p:spPr>
            <p:txBody>
              <a:bodyPr wrap="square" rtlCol="0">
                <a:spAutoFit/>
              </a:bodyPr>
              <a:lstStyle/>
              <a:p>
                <a:pPr defTabSz="913914"/>
                <a:r>
                  <a:rPr lang="en-US" sz="1400" dirty="0">
                    <a:gradFill>
                      <a:gsLst>
                        <a:gs pos="0">
                          <a:srgbClr val="FFFFFF"/>
                        </a:gs>
                        <a:gs pos="100000">
                          <a:srgbClr val="FFFFFF"/>
                        </a:gs>
                      </a:gsLst>
                      <a:lin ang="5400000" scaled="1"/>
                    </a:gradFill>
                    <a:cs typeface="Segoe UI" panose="020B0502040204020203" pitchFamily="34" charset="0"/>
                  </a:rPr>
                  <a:t>More than</a:t>
                </a:r>
              </a:p>
            </p:txBody>
          </p:sp>
          <p:sp>
            <p:nvSpPr>
              <p:cNvPr id="31" name="TextBox 30"/>
              <p:cNvSpPr txBox="1"/>
              <p:nvPr/>
            </p:nvSpPr>
            <p:spPr>
              <a:xfrm>
                <a:off x="669821" y="4263266"/>
                <a:ext cx="3194422" cy="832879"/>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Office + SharePoint developers</a:t>
                </a:r>
              </a:p>
            </p:txBody>
          </p:sp>
        </p:grpSp>
        <p:grpSp>
          <p:nvGrpSpPr>
            <p:cNvPr id="47" name="Group 46"/>
            <p:cNvGrpSpPr/>
            <p:nvPr/>
          </p:nvGrpSpPr>
          <p:grpSpPr>
            <a:xfrm>
              <a:off x="549316" y="2095699"/>
              <a:ext cx="2357054" cy="943942"/>
              <a:chOff x="455869" y="2095699"/>
              <a:chExt cx="2357054" cy="943942"/>
            </a:xfrm>
          </p:grpSpPr>
          <p:grpSp>
            <p:nvGrpSpPr>
              <p:cNvPr id="35" name="Group 34"/>
              <p:cNvGrpSpPr/>
              <p:nvPr/>
            </p:nvGrpSpPr>
            <p:grpSpPr>
              <a:xfrm>
                <a:off x="455869" y="2095699"/>
                <a:ext cx="769858" cy="943942"/>
                <a:chOff x="1163638" y="3470275"/>
                <a:chExt cx="1130300" cy="1385888"/>
              </a:xfrm>
            </p:grpSpPr>
            <p:sp>
              <p:nvSpPr>
                <p:cNvPr id="36" name="Freeform 5"/>
                <p:cNvSpPr>
                  <a:spLocks/>
                </p:cNvSpPr>
                <p:nvPr/>
              </p:nvSpPr>
              <p:spPr bwMode="auto">
                <a:xfrm>
                  <a:off x="1992313" y="4187825"/>
                  <a:ext cx="301625" cy="668338"/>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7" name="Freeform 6"/>
                <p:cNvSpPr>
                  <a:spLocks/>
                </p:cNvSpPr>
                <p:nvPr/>
              </p:nvSpPr>
              <p:spPr bwMode="auto">
                <a:xfrm>
                  <a:off x="1163638" y="4192588"/>
                  <a:ext cx="296863" cy="663575"/>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8" name="Freeform 7"/>
                <p:cNvSpPr>
                  <a:spLocks/>
                </p:cNvSpPr>
                <p:nvPr/>
              </p:nvSpPr>
              <p:spPr bwMode="auto">
                <a:xfrm>
                  <a:off x="1687513" y="4167188"/>
                  <a:ext cx="82550" cy="673100"/>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9" name="Freeform 8"/>
                <p:cNvSpPr>
                  <a:spLocks/>
                </p:cNvSpPr>
                <p:nvPr/>
              </p:nvSpPr>
              <p:spPr bwMode="auto">
                <a:xfrm>
                  <a:off x="1595438" y="3470275"/>
                  <a:ext cx="266700" cy="153988"/>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0" name="Freeform 9"/>
                <p:cNvSpPr>
                  <a:spLocks noEditPoints="1"/>
                </p:cNvSpPr>
                <p:nvPr/>
              </p:nvSpPr>
              <p:spPr bwMode="auto">
                <a:xfrm>
                  <a:off x="1381126" y="3662363"/>
                  <a:ext cx="695325" cy="901700"/>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1" name="Freeform 10"/>
                <p:cNvSpPr>
                  <a:spLocks/>
                </p:cNvSpPr>
                <p:nvPr/>
              </p:nvSpPr>
              <p:spPr bwMode="auto">
                <a:xfrm>
                  <a:off x="1511301" y="4592638"/>
                  <a:ext cx="142875" cy="3492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2" name="Freeform 11"/>
                <p:cNvSpPr>
                  <a:spLocks/>
                </p:cNvSpPr>
                <p:nvPr/>
              </p:nvSpPr>
              <p:spPr bwMode="auto">
                <a:xfrm>
                  <a:off x="1804988" y="4592638"/>
                  <a:ext cx="141288" cy="3492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10" name="TextBox 9"/>
              <p:cNvSpPr txBox="1"/>
              <p:nvPr/>
            </p:nvSpPr>
            <p:spPr>
              <a:xfrm>
                <a:off x="1383804" y="2135422"/>
                <a:ext cx="1429119" cy="651769"/>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Launched</a:t>
                </a:r>
                <a:r>
                  <a:rPr lang="en-US" sz="2352" dirty="0">
                    <a:gradFill>
                      <a:gsLst>
                        <a:gs pos="0">
                          <a:srgbClr val="FFFFFF"/>
                        </a:gs>
                        <a:gs pos="100000">
                          <a:srgbClr val="FFFFFF"/>
                        </a:gs>
                      </a:gsLst>
                      <a:lin ang="5400000" scaled="1"/>
                    </a:gradFill>
                    <a:latin typeface="Segoe UI Light"/>
                  </a:rPr>
                  <a:t> </a:t>
                </a:r>
                <a:br>
                  <a:rPr lang="en-US" sz="2352" dirty="0">
                    <a:gradFill>
                      <a:gsLst>
                        <a:gs pos="0">
                          <a:srgbClr val="FFFFFF"/>
                        </a:gs>
                        <a:gs pos="100000">
                          <a:srgbClr val="FFFFFF"/>
                        </a:gs>
                      </a:gsLst>
                      <a:lin ang="5400000" scaled="1"/>
                    </a:gradFill>
                    <a:latin typeface="Segoe UI Light"/>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Office 365</a:t>
                </a:r>
              </a:p>
            </p:txBody>
          </p:sp>
        </p:grpSp>
        <p:sp>
          <p:nvSpPr>
            <p:cNvPr id="15" name="Pentagon 14"/>
            <p:cNvSpPr/>
            <p:nvPr/>
          </p:nvSpPr>
          <p:spPr bwMode="auto">
            <a:xfrm>
              <a:off x="278957"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Feb 2013</a:t>
              </a:r>
            </a:p>
          </p:txBody>
        </p:sp>
      </p:grpSp>
      <p:sp useBgFill="1">
        <p:nvSpPr>
          <p:cNvPr id="80" name="Rectangle 79"/>
          <p:cNvSpPr/>
          <p:nvPr/>
        </p:nvSpPr>
        <p:spPr bwMode="auto">
          <a:xfrm>
            <a:off x="-24212" y="1175538"/>
            <a:ext cx="297615" cy="53308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43" name="Rectangle 42"/>
          <p:cNvSpPr/>
          <p:nvPr/>
        </p:nvSpPr>
        <p:spPr bwMode="auto">
          <a:xfrm>
            <a:off x="4089628"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78" name="Rectangle 77"/>
          <p:cNvSpPr/>
          <p:nvPr/>
        </p:nvSpPr>
        <p:spPr bwMode="auto">
          <a:xfrm>
            <a:off x="7983862"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4820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50" fill="hold"/>
                                        <p:tgtEl>
                                          <p:spTgt spid="56"/>
                                        </p:tgtEl>
                                        <p:attrNameLst>
                                          <p:attrName>ppt_x</p:attrName>
                                        </p:attrNameLst>
                                      </p:cBhvr>
                                      <p:tavLst>
                                        <p:tav tm="0">
                                          <p:val>
                                            <p:strVal val="0-#ppt_w/2"/>
                                          </p:val>
                                        </p:tav>
                                        <p:tav tm="100000">
                                          <p:val>
                                            <p:strVal val="#ppt_x"/>
                                          </p:val>
                                        </p:tav>
                                      </p:tavLst>
                                    </p:anim>
                                    <p:anim calcmode="lin" valueType="num">
                                      <p:cBhvr additive="base">
                                        <p:cTn id="8" dur="6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8" decel="10000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650" fill="hold"/>
                                        <p:tgtEl>
                                          <p:spTgt spid="58"/>
                                        </p:tgtEl>
                                        <p:attrNameLst>
                                          <p:attrName>ppt_x</p:attrName>
                                        </p:attrNameLst>
                                      </p:cBhvr>
                                      <p:tavLst>
                                        <p:tav tm="0">
                                          <p:val>
                                            <p:strVal val="0-#ppt_w/2"/>
                                          </p:val>
                                        </p:tav>
                                        <p:tav tm="100000">
                                          <p:val>
                                            <p:strVal val="#ppt_x"/>
                                          </p:val>
                                        </p:tav>
                                      </p:tavLst>
                                    </p:anim>
                                    <p:anim calcmode="lin" valueType="num">
                                      <p:cBhvr additive="base">
                                        <p:cTn id="13" dur="650" fill="hold"/>
                                        <p:tgtEl>
                                          <p:spTgt spid="58"/>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650" fill="hold"/>
                                        <p:tgtEl>
                                          <p:spTgt spid="22"/>
                                        </p:tgtEl>
                                        <p:attrNameLst>
                                          <p:attrName>ppt_x</p:attrName>
                                        </p:attrNameLst>
                                      </p:cBhvr>
                                      <p:tavLst>
                                        <p:tav tm="0">
                                          <p:val>
                                            <p:strVal val="0-#ppt_w/2"/>
                                          </p:val>
                                        </p:tav>
                                        <p:tav tm="100000">
                                          <p:val>
                                            <p:strVal val="#ppt_x"/>
                                          </p:val>
                                        </p:tav>
                                      </p:tavLst>
                                    </p:anim>
                                    <p:anim calcmode="lin" valueType="num">
                                      <p:cBhvr additive="base">
                                        <p:cTn id="18" dur="6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19"/>
            </p:par>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8"/>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3" y="3407899"/>
            <a:ext cx="4073104" cy="148271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3" name="TextBox 2"/>
          <p:cNvSpPr txBox="1"/>
          <p:nvPr/>
        </p:nvSpPr>
        <p:spPr>
          <a:xfrm>
            <a:off x="5920060" y="1778882"/>
            <a:ext cx="4157099" cy="967797"/>
          </a:xfrm>
          <a:prstGeom prst="rect">
            <a:avLst/>
          </a:prstGeom>
          <a:noFill/>
        </p:spPr>
        <p:txBody>
          <a:bodyPr wrap="none" lIns="179090" tIns="143271" rIns="179090" bIns="143271" rtlCol="0">
            <a:spAutoFit/>
          </a:bodyPr>
          <a:lstStyle/>
          <a:p>
            <a:pPr defTabSz="913287">
              <a:lnSpc>
                <a:spcPct val="90000"/>
              </a:lnSpc>
              <a:spcAft>
                <a:spcPts val="588"/>
              </a:spcAft>
            </a:pPr>
            <a:r>
              <a:rPr lang="en-US" sz="4899" dirty="0">
                <a:gradFill>
                  <a:gsLst>
                    <a:gs pos="2917">
                      <a:srgbClr val="FFFFFF"/>
                    </a:gs>
                    <a:gs pos="30000">
                      <a:srgbClr val="FFFFFF"/>
                    </a:gs>
                  </a:gsLst>
                  <a:lin ang="5400000" scaled="0"/>
                </a:gradFill>
                <a:latin typeface="Segoe UI Light"/>
              </a:rPr>
              <a:t>dev.office.com</a:t>
            </a:r>
          </a:p>
        </p:txBody>
      </p:sp>
      <p:sp>
        <p:nvSpPr>
          <p:cNvPr id="19" name="TextBox 18"/>
          <p:cNvSpPr txBox="1"/>
          <p:nvPr/>
        </p:nvSpPr>
        <p:spPr>
          <a:xfrm>
            <a:off x="5971601" y="3796896"/>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Explore </a:t>
            </a:r>
          </a:p>
          <a:p>
            <a:pPr defTabSz="565936"/>
            <a:r>
              <a:rPr lang="en-US" sz="1999" b="1" dirty="0">
                <a:gradFill>
                  <a:gsLst>
                    <a:gs pos="0">
                      <a:srgbClr val="FFFFFF"/>
                    </a:gs>
                    <a:gs pos="100000">
                      <a:srgbClr val="FFFFFF"/>
                    </a:gs>
                  </a:gsLst>
                  <a:lin ang="5400000" scaled="1"/>
                </a:gradFill>
                <a:cs typeface="Segoe UI" panose="020B0502040204020203" pitchFamily="34" charset="0"/>
              </a:rPr>
              <a:t>http://api.microsoft.com</a:t>
            </a:r>
          </a:p>
        </p:txBody>
      </p:sp>
      <p:sp>
        <p:nvSpPr>
          <p:cNvPr id="20" name="TextBox 19"/>
          <p:cNvSpPr txBox="1"/>
          <p:nvPr/>
        </p:nvSpPr>
        <p:spPr>
          <a:xfrm>
            <a:off x="5940780" y="2770237"/>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Sign up</a:t>
            </a:r>
          </a:p>
          <a:p>
            <a:pPr defTabSz="565936"/>
            <a:r>
              <a:rPr lang="en-US" sz="1999" b="1" dirty="0">
                <a:gradFill>
                  <a:gsLst>
                    <a:gs pos="0">
                      <a:srgbClr val="FFFFFF"/>
                    </a:gs>
                    <a:gs pos="100000">
                      <a:srgbClr val="FFFFFF"/>
                    </a:gs>
                  </a:gsLst>
                  <a:lin ang="5400000" scaled="1"/>
                </a:gradFill>
                <a:cs typeface="Segoe UI" panose="020B0502040204020203" pitchFamily="34" charset="0"/>
              </a:rPr>
              <a:t>http://dev.office.com/build</a:t>
            </a:r>
          </a:p>
        </p:txBody>
      </p:sp>
      <p:grpSp>
        <p:nvGrpSpPr>
          <p:cNvPr id="28" name="Group 27"/>
          <p:cNvGrpSpPr/>
          <p:nvPr/>
        </p:nvGrpSpPr>
        <p:grpSpPr>
          <a:xfrm>
            <a:off x="650053" y="4089195"/>
            <a:ext cx="3871059" cy="2124828"/>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grpSp>
      <p:sp>
        <p:nvSpPr>
          <p:cNvPr id="26" name="TextBox 25"/>
          <p:cNvSpPr txBox="1"/>
          <p:nvPr/>
        </p:nvSpPr>
        <p:spPr>
          <a:xfrm>
            <a:off x="5920060" y="4910429"/>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Get trained</a:t>
            </a:r>
            <a:b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999" b="1" dirty="0">
                <a:gradFill>
                  <a:gsLst>
                    <a:gs pos="0">
                      <a:srgbClr val="FFFFFF"/>
                    </a:gs>
                    <a:gs pos="100000">
                      <a:srgbClr val="FFFFFF"/>
                    </a:gs>
                  </a:gsLst>
                  <a:lin ang="5400000" scaled="1"/>
                </a:gradFill>
                <a:cs typeface="Segoe UI" panose="020B0502040204020203" pitchFamily="34" charset="0"/>
              </a:rPr>
              <a:t>http://dev.office.com/training</a:t>
            </a:r>
          </a:p>
        </p:txBody>
      </p:sp>
    </p:spTree>
    <p:extLst>
      <p:ext uri="{BB962C8B-B14F-4D97-AF65-F5344CB8AC3E}">
        <p14:creationId xmlns:p14="http://schemas.microsoft.com/office/powerpoint/2010/main" val="21362801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nodeType="withEffect">
                                  <p:stCondLst>
                                    <p:cond delay="12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63" presetClass="path" presetSubtype="0" decel="100000" fill="hold" grpId="1" nodeType="withEffect">
                                  <p:stCondLst>
                                    <p:cond delay="0"/>
                                  </p:stCondLst>
                                  <p:childTnLst>
                                    <p:animMotion origin="layout" path="M -0.02409 -3.33333E-6 L 8.33333E-7 -3.33333E-6 " pathEditMode="relative" rAng="0" ptsTypes="AA">
                                      <p:cBhvr>
                                        <p:cTn id="33" dur="1000" fill="hold"/>
                                        <p:tgtEl>
                                          <p:spTgt spid="19"/>
                                        </p:tgtEl>
                                        <p:attrNameLst>
                                          <p:attrName>ppt_x</p:attrName>
                                          <p:attrName>ppt_y</p:attrName>
                                        </p:attrNameLst>
                                      </p:cBhvr>
                                      <p:rCtr x="1198" y="0"/>
                                    </p:animMotion>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63" presetClass="path" presetSubtype="0" decel="100000" fill="hold" grpId="1" nodeType="withEffect">
                                  <p:stCondLst>
                                    <p:cond delay="0"/>
                                  </p:stCondLst>
                                  <p:childTnLst>
                                    <p:animMotion origin="layout" path="M -0.02408 -4.81481E-6 L 5E-6 -4.81481E-6 " pathEditMode="relative" rAng="0" ptsTypes="AA">
                                      <p:cBhvr>
                                        <p:cTn id="38" dur="1000" fill="hold"/>
                                        <p:tgtEl>
                                          <p:spTgt spid="20"/>
                                        </p:tgtEl>
                                        <p:attrNameLst>
                                          <p:attrName>ppt_x</p:attrName>
                                          <p:attrName>ppt_y</p:attrName>
                                        </p:attrNameLst>
                                      </p:cBhvr>
                                      <p:rCtr x="1198" y="0"/>
                                    </p:animMotion>
                                  </p:childTnLst>
                                </p:cTn>
                              </p:par>
                              <p:par>
                                <p:cTn id="39" presetID="10" presetClass="entr" presetSubtype="0"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63" presetClass="path" presetSubtype="0" decel="100000" fill="hold" nodeType="withEffect">
                                  <p:stCondLst>
                                    <p:cond delay="750"/>
                                  </p:stCondLst>
                                  <p:childTnLst>
                                    <p:animMotion origin="layout" path="M -0.0241 2.59259E-6 L 4.92837E-6 2.59259E-6 " pathEditMode="relative" rAng="0" ptsTypes="AA">
                                      <p:cBhvr>
                                        <p:cTn id="43" dur="1000" fill="hold"/>
                                        <p:tgtEl>
                                          <p:spTgt spid="28"/>
                                        </p:tgtEl>
                                        <p:attrNameLst>
                                          <p:attrName>ppt_x</p:attrName>
                                          <p:attrName>ppt_y</p:attrName>
                                        </p:attrNameLst>
                                      </p:cBhvr>
                                      <p:rCtr x="1198" y="0"/>
                                    </p:animMotion>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63" presetClass="path" presetSubtype="0" decel="100000" fill="hold" grpId="1" nodeType="withEffect">
                                  <p:stCondLst>
                                    <p:cond delay="0"/>
                                  </p:stCondLst>
                                  <p:childTnLst>
                                    <p:animMotion origin="layout" path="M -0.02409 -3.33333E-6 L -2.29167E-6 -3.33333E-6 " pathEditMode="relative" rAng="0" ptsTypes="AA">
                                      <p:cBhvr>
                                        <p:cTn id="4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20" grpId="0"/>
      <p:bldP spid="20" grpId="1"/>
      <p:bldP spid="26" grpId="0"/>
      <p:bldP spid="2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a:solidFill>
                    <a:srgbClr val="505050"/>
                  </a:solidFill>
                </a:rPr>
                <a:t>1.2B in 2014</a:t>
              </a:r>
            </a:p>
            <a:p>
              <a:pPr defTabSz="896203">
                <a:lnSpc>
                  <a:spcPct val="90000"/>
                </a:lnSpc>
                <a:spcAft>
                  <a:spcPts val="588"/>
                </a:spcAft>
                <a:defRPr/>
              </a:pPr>
              <a:r>
                <a:rPr lang="en-US" sz="2352" kern="0" dirty="0">
                  <a:solidFill>
                    <a:srgbClr val="505050"/>
                  </a:solidFill>
                </a:rPr>
                <a:t>1.8B 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defTabSz="914180">
              <a:lnSpc>
                <a:spcPct val="90000"/>
              </a:lnSpc>
              <a:spcAft>
                <a:spcPts val="588"/>
              </a:spcAft>
            </a:pPr>
            <a:r>
              <a:rPr lang="en-US" sz="3528" dirty="0">
                <a:solidFill>
                  <a:srgbClr val="FFFFFF"/>
                </a:solidFill>
              </a:rPr>
              <a:t>1B+</a:t>
            </a: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Tree>
    <p:extLst>
      <p:ext uri="{BB962C8B-B14F-4D97-AF65-F5344CB8AC3E}">
        <p14:creationId xmlns:p14="http://schemas.microsoft.com/office/powerpoint/2010/main" val="2470058573"/>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Vision</a:t>
            </a:r>
            <a:endParaRPr lang="en-US" dirty="0">
              <a:solidFill>
                <a:schemeClr val="bg1"/>
              </a:solidFill>
            </a:endParaRPr>
          </a:p>
        </p:txBody>
      </p:sp>
      <p:sp>
        <p:nvSpPr>
          <p:cNvPr id="3" name="Rectangle 2"/>
          <p:cNvSpPr/>
          <p:nvPr/>
        </p:nvSpPr>
        <p:spPr bwMode="auto">
          <a:xfrm>
            <a:off x="0" y="1922979"/>
            <a:ext cx="12188824"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grpSp>
        <p:nvGrpSpPr>
          <p:cNvPr id="123" name="Group 122"/>
          <p:cNvGrpSpPr/>
          <p:nvPr/>
        </p:nvGrpSpPr>
        <p:grpSpPr>
          <a:xfrm>
            <a:off x="286285" y="2201395"/>
            <a:ext cx="3905592" cy="2638784"/>
            <a:chOff x="286285" y="2201395"/>
            <a:chExt cx="3905592" cy="2638784"/>
          </a:xfrm>
        </p:grpSpPr>
        <p:grpSp>
          <p:nvGrpSpPr>
            <p:cNvPr id="5" name="Group 4"/>
            <p:cNvGrpSpPr/>
            <p:nvPr/>
          </p:nvGrpSpPr>
          <p:grpSpPr>
            <a:xfrm>
              <a:off x="286285" y="2201395"/>
              <a:ext cx="3695234" cy="1487429"/>
              <a:chOff x="292100" y="1016000"/>
              <a:chExt cx="3770313" cy="1517650"/>
            </a:xfrm>
          </p:grpSpPr>
          <p:sp>
            <p:nvSpPr>
              <p:cNvPr id="6" name="Rectangle 5"/>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160464" y="1016000"/>
                <a:ext cx="1978025" cy="1500188"/>
                <a:chOff x="1363663" y="914400"/>
                <a:chExt cx="1978025" cy="1500188"/>
              </a:xfrm>
            </p:grpSpPr>
            <p:sp>
              <p:nvSpPr>
                <p:cNvPr id="48"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 name="Freeform 48"/>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50"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9" name="Group 8"/>
              <p:cNvGrpSpPr/>
              <p:nvPr/>
            </p:nvGrpSpPr>
            <p:grpSpPr>
              <a:xfrm>
                <a:off x="1264391" y="1121515"/>
                <a:ext cx="1751120" cy="977160"/>
                <a:chOff x="3305410" y="464807"/>
                <a:chExt cx="993287" cy="554274"/>
              </a:xfrm>
            </p:grpSpPr>
            <p:sp>
              <p:nvSpPr>
                <p:cNvPr id="36" name="Rectangle 35"/>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40" name="Straight Connector 39"/>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838450" y="1767176"/>
                <a:ext cx="1223963" cy="766474"/>
                <a:chOff x="2838450" y="1767176"/>
                <a:chExt cx="1223963" cy="766474"/>
              </a:xfrm>
            </p:grpSpPr>
            <p:grpSp>
              <p:nvGrpSpPr>
                <p:cNvPr id="30" name="Group 29"/>
                <p:cNvGrpSpPr/>
                <p:nvPr/>
              </p:nvGrpSpPr>
              <p:grpSpPr>
                <a:xfrm>
                  <a:off x="2838450" y="1767176"/>
                  <a:ext cx="1223963" cy="766474"/>
                  <a:chOff x="2439988" y="1517650"/>
                  <a:chExt cx="1622425" cy="1016000"/>
                </a:xfrm>
              </p:grpSpPr>
              <p:sp>
                <p:nvSpPr>
                  <p:cNvPr id="32" name="Rectangle 31"/>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158"/>
                  <p:cNvGrpSpPr>
                    <a:grpSpLocks noChangeAspect="1"/>
                  </p:cNvGrpSpPr>
                  <p:nvPr/>
                </p:nvGrpSpPr>
                <p:grpSpPr bwMode="auto">
                  <a:xfrm>
                    <a:off x="2439988" y="1517650"/>
                    <a:ext cx="1622425" cy="1016000"/>
                    <a:chOff x="1537" y="956"/>
                    <a:chExt cx="1022" cy="640"/>
                  </a:xfrm>
                </p:grpSpPr>
                <p:sp>
                  <p:nvSpPr>
                    <p:cNvPr id="34"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5"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1"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1" name="Group 299"/>
              <p:cNvGrpSpPr>
                <a:grpSpLocks noChangeAspect="1"/>
              </p:cNvGrpSpPr>
              <p:nvPr/>
            </p:nvGrpSpPr>
            <p:grpSpPr bwMode="auto">
              <a:xfrm>
                <a:off x="292100" y="1517955"/>
                <a:ext cx="1885896" cy="1015695"/>
                <a:chOff x="-158" y="615"/>
                <a:chExt cx="2048" cy="1103"/>
              </a:xfrm>
            </p:grpSpPr>
            <p:sp>
              <p:nvSpPr>
                <p:cNvPr id="12"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3"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4"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5"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6"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7"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8"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9"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0"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1"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2"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3"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4"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5"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6"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112" name="Group 111"/>
            <p:cNvGrpSpPr/>
            <p:nvPr/>
          </p:nvGrpSpPr>
          <p:grpSpPr>
            <a:xfrm>
              <a:off x="2375267" y="3079185"/>
              <a:ext cx="309959" cy="610802"/>
              <a:chOff x="2423526" y="2090738"/>
              <a:chExt cx="316257" cy="623212"/>
            </a:xfrm>
          </p:grpSpPr>
          <p:pic>
            <p:nvPicPr>
              <p:cNvPr id="113" name="Picture 112"/>
              <p:cNvPicPr>
                <a:picLocks noChangeAspect="1"/>
              </p:cNvPicPr>
              <p:nvPr/>
            </p:nvPicPr>
            <p:blipFill>
              <a:blip r:embed="rId2"/>
              <a:stretch>
                <a:fillRect/>
              </a:stretch>
            </p:blipFill>
            <p:spPr>
              <a:xfrm>
                <a:off x="2423526" y="2090738"/>
                <a:ext cx="316257" cy="623212"/>
              </a:xfrm>
              <a:prstGeom prst="rect">
                <a:avLst/>
              </a:prstGeom>
            </p:spPr>
          </p:pic>
          <p:grpSp>
            <p:nvGrpSpPr>
              <p:cNvPr id="114" name="Group 113"/>
              <p:cNvGrpSpPr/>
              <p:nvPr/>
            </p:nvGrpSpPr>
            <p:grpSpPr>
              <a:xfrm>
                <a:off x="2451472" y="2218095"/>
                <a:ext cx="260365" cy="417911"/>
                <a:chOff x="2450306" y="2218095"/>
                <a:chExt cx="260365" cy="417911"/>
              </a:xfrm>
            </p:grpSpPr>
            <p:sp>
              <p:nvSpPr>
                <p:cNvPr id="115" name="Rectangle 114"/>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117" name="Rectangle 116"/>
            <p:cNvSpPr/>
            <p:nvPr/>
          </p:nvSpPr>
          <p:spPr bwMode="auto">
            <a:xfrm>
              <a:off x="458281"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18" name="Rectangle 117"/>
            <p:cNvSpPr/>
            <p:nvPr/>
          </p:nvSpPr>
          <p:spPr bwMode="auto">
            <a:xfrm>
              <a:off x="458281"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grpSp>
        <p:nvGrpSpPr>
          <p:cNvPr id="124" name="Group 123"/>
          <p:cNvGrpSpPr/>
          <p:nvPr/>
        </p:nvGrpSpPr>
        <p:grpSpPr>
          <a:xfrm>
            <a:off x="4232707" y="2318590"/>
            <a:ext cx="3733596" cy="2521589"/>
            <a:chOff x="4232707" y="2318590"/>
            <a:chExt cx="3733596" cy="2521589"/>
          </a:xfrm>
        </p:grpSpPr>
        <p:grpSp>
          <p:nvGrpSpPr>
            <p:cNvPr id="51" name="Group 50"/>
            <p:cNvGrpSpPr/>
            <p:nvPr/>
          </p:nvGrpSpPr>
          <p:grpSpPr>
            <a:xfrm>
              <a:off x="5274126" y="2318590"/>
              <a:ext cx="1790866" cy="1527380"/>
              <a:chOff x="5381285" y="1314690"/>
              <a:chExt cx="1827252" cy="1558413"/>
            </a:xfrm>
          </p:grpSpPr>
          <p:grpSp>
            <p:nvGrpSpPr>
              <p:cNvPr id="52" name="Group 51"/>
              <p:cNvGrpSpPr/>
              <p:nvPr/>
            </p:nvGrpSpPr>
            <p:grpSpPr>
              <a:xfrm>
                <a:off x="5381285" y="1533858"/>
                <a:ext cx="676616" cy="1284998"/>
                <a:chOff x="5651685" y="-476444"/>
                <a:chExt cx="1669255" cy="2809977"/>
              </a:xfrm>
            </p:grpSpPr>
            <p:sp>
              <p:nvSpPr>
                <p:cNvPr id="105" name="Rectangle 104"/>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105"/>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6124436" y="2123612"/>
                  <a:ext cx="723752" cy="98117"/>
                  <a:chOff x="6147223" y="2123612"/>
                  <a:chExt cx="723752" cy="98117"/>
                </a:xfrm>
              </p:grpSpPr>
              <p:sp>
                <p:nvSpPr>
                  <p:cNvPr id="109" name="Rounded Rectangle 108"/>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3" name="Group 52"/>
              <p:cNvGrpSpPr/>
              <p:nvPr/>
            </p:nvGrpSpPr>
            <p:grpSpPr>
              <a:xfrm>
                <a:off x="6515042" y="1543701"/>
                <a:ext cx="693495" cy="1245756"/>
                <a:chOff x="6639402" y="-1425066"/>
                <a:chExt cx="675798" cy="1213966"/>
              </a:xfrm>
            </p:grpSpPr>
            <p:sp>
              <p:nvSpPr>
                <p:cNvPr id="103"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4" name="Rectangle 103"/>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6"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71" name="Group 361"/>
              <p:cNvGrpSpPr>
                <a:grpSpLocks noChangeAspect="1"/>
              </p:cNvGrpSpPr>
              <p:nvPr/>
            </p:nvGrpSpPr>
            <p:grpSpPr bwMode="auto">
              <a:xfrm>
                <a:off x="5951133" y="1619769"/>
                <a:ext cx="653662" cy="1067595"/>
                <a:chOff x="3756" y="912"/>
                <a:chExt cx="409" cy="668"/>
              </a:xfrm>
            </p:grpSpPr>
            <p:sp>
              <p:nvSpPr>
                <p:cNvPr id="88"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5"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6"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7"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8"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2"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3" name="Rectangle 72"/>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6762379" y="1998339"/>
                <a:ext cx="121238" cy="136847"/>
                <a:chOff x="6821706" y="2244827"/>
                <a:chExt cx="122543" cy="138320"/>
              </a:xfrm>
              <a:solidFill>
                <a:schemeClr val="accent6">
                  <a:lumMod val="75000"/>
                </a:schemeClr>
              </a:solidFill>
            </p:grpSpPr>
            <p:sp>
              <p:nvSpPr>
                <p:cNvPr id="86"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87"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76" name="Group 75"/>
              <p:cNvGrpSpPr/>
              <p:nvPr/>
            </p:nvGrpSpPr>
            <p:grpSpPr>
              <a:xfrm>
                <a:off x="6744485" y="1563052"/>
                <a:ext cx="157076" cy="1155247"/>
                <a:chOff x="6744485" y="1563052"/>
                <a:chExt cx="157076" cy="1155247"/>
              </a:xfrm>
            </p:grpSpPr>
            <p:sp>
              <p:nvSpPr>
                <p:cNvPr id="81" name="Oval 80"/>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6744485" y="1563052"/>
                  <a:ext cx="157076" cy="52818"/>
                  <a:chOff x="6822277" y="1553528"/>
                  <a:chExt cx="157076" cy="52818"/>
                </a:xfrm>
              </p:grpSpPr>
              <p:sp>
                <p:nvSpPr>
                  <p:cNvPr id="83" name="Rounded Rectangle 82"/>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p:cNvGrpSpPr/>
              <p:nvPr/>
            </p:nvGrpSpPr>
            <p:grpSpPr>
              <a:xfrm>
                <a:off x="5444705" y="1680019"/>
                <a:ext cx="948506" cy="959249"/>
                <a:chOff x="5444705" y="1765011"/>
                <a:chExt cx="948506" cy="959249"/>
              </a:xfrm>
            </p:grpSpPr>
            <p:sp>
              <p:nvSpPr>
                <p:cNvPr id="78" name="Rectangle 77"/>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19" name="Rectangle 118"/>
            <p:cNvSpPr/>
            <p:nvPr/>
          </p:nvSpPr>
          <p:spPr bwMode="auto">
            <a:xfrm>
              <a:off x="4232707"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0" name="Rectangle 119"/>
            <p:cNvSpPr/>
            <p:nvPr/>
          </p:nvSpPr>
          <p:spPr bwMode="auto">
            <a:xfrm>
              <a:off x="4232707"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grpSp>
        <p:nvGrpSpPr>
          <p:cNvPr id="125" name="Group 124"/>
          <p:cNvGrpSpPr/>
          <p:nvPr/>
        </p:nvGrpSpPr>
        <p:grpSpPr>
          <a:xfrm>
            <a:off x="7981703" y="2304809"/>
            <a:ext cx="3789186" cy="2535370"/>
            <a:chOff x="7981703" y="2304809"/>
            <a:chExt cx="3789186" cy="253537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1703" y="2304809"/>
              <a:ext cx="3789186" cy="1554271"/>
            </a:xfrm>
            <a:prstGeom prst="rect">
              <a:avLst/>
            </a:prstGeom>
          </p:spPr>
        </p:pic>
        <p:sp>
          <p:nvSpPr>
            <p:cNvPr id="121" name="Rectangle 120"/>
            <p:cNvSpPr/>
            <p:nvPr/>
          </p:nvSpPr>
          <p:spPr bwMode="auto">
            <a:xfrm>
              <a:off x="8007134"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2" name="Rectangle 121"/>
            <p:cNvSpPr/>
            <p:nvPr/>
          </p:nvSpPr>
          <p:spPr bwMode="auto">
            <a:xfrm>
              <a:off x="8007134"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grpSp>
      <p:sp>
        <p:nvSpPr>
          <p:cNvPr id="126" name="TextBox 125"/>
          <p:cNvSpPr txBox="1"/>
          <p:nvPr/>
        </p:nvSpPr>
        <p:spPr>
          <a:xfrm>
            <a:off x="0" y="6427808"/>
            <a:ext cx="12188824" cy="369332"/>
          </a:xfrm>
          <a:prstGeom prst="rect">
            <a:avLst/>
          </a:prstGeom>
          <a:noFill/>
        </p:spPr>
        <p:txBody>
          <a:bodyPr wrap="square" lIns="0" tIns="0" rIns="0" bIns="0" rtlCol="0">
            <a:spAutoFit/>
          </a:bodyPr>
          <a:lstStyle/>
          <a:p>
            <a:pPr algn="ctr"/>
            <a:r>
              <a:rPr lang="en-US" sz="2400" spc="-70" dirty="0">
                <a:solidFill>
                  <a:schemeClr val="bg1"/>
                </a:solidFill>
              </a:rPr>
              <a:t>d</a:t>
            </a:r>
            <a:r>
              <a:rPr lang="en-US" sz="2400" spc="-70" dirty="0" smtClean="0">
                <a:solidFill>
                  <a:schemeClr val="bg1"/>
                </a:solidFill>
              </a:rPr>
              <a:t>ev.office.com</a:t>
            </a:r>
            <a:endParaRPr lang="en-US" sz="2400" spc="-70" dirty="0" smtClean="0">
              <a:solidFill>
                <a:schemeClr val="bg1"/>
              </a:solidFill>
            </a:endParaRPr>
          </a:p>
        </p:txBody>
      </p:sp>
    </p:spTree>
    <p:extLst>
      <p:ext uri="{BB962C8B-B14F-4D97-AF65-F5344CB8AC3E}">
        <p14:creationId xmlns:p14="http://schemas.microsoft.com/office/powerpoint/2010/main" val="2462057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0-#ppt_w/2"/>
                                          </p:val>
                                        </p:tav>
                                        <p:tav tm="100000">
                                          <p:val>
                                            <p:strVal val="#ppt_x"/>
                                          </p:val>
                                        </p:tav>
                                      </p:tavLst>
                                    </p:anim>
                                    <p:anim calcmode="lin" valueType="num">
                                      <p:cBhvr additive="base">
                                        <p:cTn id="8" dur="7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700" fill="hold"/>
                                        <p:tgtEl>
                                          <p:spTgt spid="123"/>
                                        </p:tgtEl>
                                        <p:attrNameLst>
                                          <p:attrName>ppt_x</p:attrName>
                                        </p:attrNameLst>
                                      </p:cBhvr>
                                      <p:tavLst>
                                        <p:tav tm="0">
                                          <p:val>
                                            <p:strVal val="0-#ppt_w/2"/>
                                          </p:val>
                                        </p:tav>
                                        <p:tav tm="100000">
                                          <p:val>
                                            <p:strVal val="#ppt_x"/>
                                          </p:val>
                                        </p:tav>
                                      </p:tavLst>
                                    </p:anim>
                                    <p:anim calcmode="lin" valueType="num">
                                      <p:cBhvr additive="base">
                                        <p:cTn id="12" dur="700" fill="hold"/>
                                        <p:tgtEl>
                                          <p:spTgt spid="123"/>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2" presetClass="entr" presetSubtype="8" decel="100000" fill="hold" nodeType="afterEffect">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cBhvr additive="base">
                                        <p:cTn id="16" dur="700" fill="hold"/>
                                        <p:tgtEl>
                                          <p:spTgt spid="124"/>
                                        </p:tgtEl>
                                        <p:attrNameLst>
                                          <p:attrName>ppt_x</p:attrName>
                                        </p:attrNameLst>
                                      </p:cBhvr>
                                      <p:tavLst>
                                        <p:tav tm="0">
                                          <p:val>
                                            <p:strVal val="0-#ppt_w/2"/>
                                          </p:val>
                                        </p:tav>
                                        <p:tav tm="100000">
                                          <p:val>
                                            <p:strVal val="#ppt_x"/>
                                          </p:val>
                                        </p:tav>
                                      </p:tavLst>
                                    </p:anim>
                                    <p:anim calcmode="lin" valueType="num">
                                      <p:cBhvr additive="base">
                                        <p:cTn id="17" dur="700" fill="hold"/>
                                        <p:tgtEl>
                                          <p:spTgt spid="124"/>
                                        </p:tgtEl>
                                        <p:attrNameLst>
                                          <p:attrName>ppt_y</p:attrName>
                                        </p:attrNameLst>
                                      </p:cBhvr>
                                      <p:tavLst>
                                        <p:tav tm="0">
                                          <p:val>
                                            <p:strVal val="#ppt_y"/>
                                          </p:val>
                                        </p:tav>
                                        <p:tav tm="100000">
                                          <p:val>
                                            <p:strVal val="#ppt_y"/>
                                          </p:val>
                                        </p:tav>
                                      </p:tavLst>
                                    </p:anim>
                                  </p:childTnLst>
                                </p:cTn>
                              </p:par>
                            </p:childTnLst>
                          </p:cTn>
                        </p:par>
                        <p:par>
                          <p:cTn id="18" fill="hold">
                            <p:stCondLst>
                              <p:cond delay="1400"/>
                            </p:stCondLst>
                            <p:childTnLst>
                              <p:par>
                                <p:cTn id="19" presetID="2" presetClass="entr" presetSubtype="8" decel="100000"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additive="base">
                                        <p:cTn id="21" dur="700" fill="hold"/>
                                        <p:tgtEl>
                                          <p:spTgt spid="125"/>
                                        </p:tgtEl>
                                        <p:attrNameLst>
                                          <p:attrName>ppt_x</p:attrName>
                                        </p:attrNameLst>
                                      </p:cBhvr>
                                      <p:tavLst>
                                        <p:tav tm="0">
                                          <p:val>
                                            <p:strVal val="0-#ppt_w/2"/>
                                          </p:val>
                                        </p:tav>
                                        <p:tav tm="100000">
                                          <p:val>
                                            <p:strVal val="#ppt_x"/>
                                          </p:val>
                                        </p:tav>
                                      </p:tavLst>
                                    </p:anim>
                                    <p:anim calcmode="lin" valueType="num">
                                      <p:cBhvr additive="base">
                                        <p:cTn id="22" dur="700" fill="hold"/>
                                        <p:tgtEl>
                                          <p:spTgt spid="125"/>
                                        </p:tgtEl>
                                        <p:attrNameLst>
                                          <p:attrName>ppt_y</p:attrName>
                                        </p:attrNameLst>
                                      </p:cBhvr>
                                      <p:tavLst>
                                        <p:tav tm="0">
                                          <p:val>
                                            <p:strVal val="#ppt_y"/>
                                          </p:val>
                                        </p:tav>
                                        <p:tav tm="100000">
                                          <p:val>
                                            <p:strVal val="#ppt_y"/>
                                          </p:val>
                                        </p:tav>
                                      </p:tavLst>
                                    </p:anim>
                                  </p:childTnLst>
                                </p:cTn>
                              </p:par>
                            </p:childTnLst>
                          </p:cTn>
                        </p:par>
                        <p:par>
                          <p:cTn id="23" fill="hold">
                            <p:stCondLst>
                              <p:cond delay="2100"/>
                            </p:stCondLst>
                            <p:childTnLst>
                              <p:par>
                                <p:cTn id="24" presetID="2" presetClass="entr" presetSubtype="4" fill="hold" grpId="0" nodeType="after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fill="hold"/>
                                        <p:tgtEl>
                                          <p:spTgt spid="126"/>
                                        </p:tgtEl>
                                        <p:attrNameLst>
                                          <p:attrName>ppt_x</p:attrName>
                                        </p:attrNameLst>
                                      </p:cBhvr>
                                      <p:tavLst>
                                        <p:tav tm="0">
                                          <p:val>
                                            <p:strVal val="#ppt_x"/>
                                          </p:val>
                                        </p:tav>
                                        <p:tav tm="100000">
                                          <p:val>
                                            <p:strVal val="#ppt_x"/>
                                          </p:val>
                                        </p:tav>
                                      </p:tavLst>
                                    </p:anim>
                                    <p:anim calcmode="lin" valueType="num">
                                      <p:cBhvr additive="base">
                                        <p:cTn id="27"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EKljXrwzE.WqpN6KQdJ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RJ8Yf3wEGLGoc8JrEK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DIPRbYCl0OyTnqL5nG9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GyCBQFqwkOZHhHjkmPS0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igl21Q.Z0OdBk3hudOFI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PC8DuexgECnHHoQQtq2uw"/>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129ea19f-d41c-490c-b792-d75d4c5bb285"/>
    <ds:schemaRef ds:uri="http://www.w3.org/XML/1998/namespace"/>
    <ds:schemaRef ds:uri="http://purl.org/dc/elements/1.1/"/>
  </ds:schemaRefs>
</ds:datastoreItem>
</file>

<file path=customXml/itemProps3.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4700</Words>
  <Application>Microsoft Office PowerPoint</Application>
  <PresentationFormat>Custom</PresentationFormat>
  <Paragraphs>583</Paragraphs>
  <Slides>51</Slides>
  <Notes>33</Notes>
  <HiddenSlides>3</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51</vt:i4>
      </vt:variant>
    </vt:vector>
  </HeadingPairs>
  <TitlesOfParts>
    <vt:vector size="80" baseType="lpstr">
      <vt:lpstr>Arial</vt:lpstr>
      <vt:lpstr>Calibri</vt:lpstr>
      <vt:lpstr>Consolas</vt:lpstr>
      <vt:lpstr>Courier New</vt:lpstr>
      <vt:lpstr>Segoe Pro Light</vt:lpstr>
      <vt:lpstr>Segoe Semibold</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Office 365 Development</vt:lpstr>
      <vt:lpstr>Agenda</vt:lpstr>
      <vt:lpstr>PowerPoint Presentation</vt:lpstr>
      <vt:lpstr>"The most strategic developer surface area for us is Office 365“  - Satya Nadella </vt:lpstr>
      <vt:lpstr>Where are we?</vt:lpstr>
      <vt:lpstr>Technology journey</vt:lpstr>
      <vt:lpstr>The Opportunity </vt:lpstr>
      <vt:lpstr>Office 365 is a rich platform ripe for extending and integrating with.</vt:lpstr>
      <vt:lpstr>Vision</vt:lpstr>
      <vt:lpstr>Vision</vt:lpstr>
      <vt:lpstr>Office 365 App Model</vt:lpstr>
      <vt:lpstr>App Model Redux</vt:lpstr>
      <vt:lpstr>What’s New</vt:lpstr>
      <vt:lpstr>Apps for Office A new way to build extensions for Office</vt:lpstr>
      <vt:lpstr>Mobile friendly Write once, run everywhere</vt:lpstr>
      <vt:lpstr>PowerPoint Presentation</vt:lpstr>
      <vt:lpstr>Demo</vt:lpstr>
      <vt:lpstr>App Model Development</vt:lpstr>
      <vt:lpstr>Benefits of the new app model</vt:lpstr>
      <vt:lpstr>App for SharePoint</vt:lpstr>
      <vt:lpstr>Full Page Connected App  Provider Hosted  in Azure </vt:lpstr>
      <vt:lpstr>Demo</vt:lpstr>
      <vt:lpstr>Distribution choices</vt:lpstr>
      <vt:lpstr>Corporate App Catalog</vt:lpstr>
      <vt:lpstr>Connect to Office 365 services</vt:lpstr>
      <vt:lpstr>Robust Office 365 APIs</vt:lpstr>
      <vt:lpstr>Office 365 APIs</vt:lpstr>
      <vt:lpstr>Robust Office 365 APIs</vt:lpstr>
      <vt:lpstr>Office 365 services for Apps</vt:lpstr>
      <vt:lpstr>Office 365 device apps</vt:lpstr>
      <vt:lpstr>Common Consent</vt:lpstr>
      <vt:lpstr>The SharePoint client APIs</vt:lpstr>
      <vt:lpstr>Office 365 APIs </vt:lpstr>
      <vt:lpstr>IFTTT</vt:lpstr>
      <vt:lpstr>DEMO</vt:lpstr>
      <vt:lpstr>.NET SDK</vt:lpstr>
      <vt:lpstr>Cross platform</vt:lpstr>
      <vt:lpstr>Native</vt:lpstr>
      <vt:lpstr>PowerPoint Presentation</vt:lpstr>
      <vt:lpstr>Continuous innovation</vt:lpstr>
      <vt:lpstr>Resources</vt:lpstr>
      <vt:lpstr>http://dev.office.com</vt:lpstr>
      <vt:lpstr>PowerPoint Presentation</vt:lpstr>
      <vt:lpstr>Patterns &amp; Practices</vt:lpstr>
      <vt:lpstr>GitHub</vt:lpstr>
      <vt:lpstr>Virtual Academy Courses</vt:lpstr>
      <vt:lpstr>http://blogs.office.com</vt:lpstr>
      <vt:lpstr>http://www.office.com/roadmap</vt:lpstr>
      <vt:lpstr>Feedback</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2015-01-31T00:06:12Z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